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 id="2147483670"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type="screen4x3"/>
  <p:notesSz cx="6858000" cy="9144000"/>
  <p:embeddedFontLs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63BC14-EE18-4806-91EA-2B1E5816656B}">
  <a:tblStyle styleId="{6563BC14-EE18-4806-91EA-2B1E5816656B}"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rgbClr val="FFFFFF"/>
      </a:tcTxStyle>
      <a:tcStyle>
        <a:tcBdr/>
        <a:fill>
          <a:solidFill>
            <a:srgbClr val="4F81BD"/>
          </a:solidFill>
        </a:fill>
      </a:tcStyle>
    </a:lastCol>
    <a:firstCol>
      <a:tcTxStyle b="on" i="off">
        <a:font>
          <a:latin typeface="Calibri"/>
          <a:ea typeface="Calibri"/>
          <a:cs typeface="Calibri"/>
        </a:font>
        <a:srgbClr val="FFFFFF"/>
      </a:tcTxStyle>
      <a:tcStyle>
        <a:tcBdr/>
        <a:fill>
          <a:solidFill>
            <a:srgbClr val="4F81BD"/>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S::l.lewis@bathspa.ac.uk::47d66899-762e-4b21-aa4c-09b0846015fa" providerId="AD" clId="Web-{DC03773D-58D7-41A0-845B-79A04FD3D9C5}"/>
    <pc:docChg chg="mod">
      <pc:chgData name="Lorna Lewis" userId="S::l.lewis@bathspa.ac.uk::47d66899-762e-4b21-aa4c-09b0846015fa" providerId="AD" clId="Web-{DC03773D-58D7-41A0-845B-79A04FD3D9C5}" dt="2025-01-13T15:10:48.443" v="0" actId="33475"/>
      <pc:docMkLst>
        <pc:docMk/>
      </pc:docMkLst>
    </pc:docChg>
  </pc:docChgLst>
  <pc:docChgLst>
    <pc:chgData name="Lorna Lewis" userId="47d66899-762e-4b21-aa4c-09b0846015fa" providerId="ADAL" clId="{FF6107D3-6CB2-4C7D-975C-549EB3FB1BE9}"/>
    <pc:docChg chg="undo custSel modSld">
      <pc:chgData name="Lorna Lewis" userId="47d66899-762e-4b21-aa4c-09b0846015fa" providerId="ADAL" clId="{FF6107D3-6CB2-4C7D-975C-549EB3FB1BE9}" dt="2025-01-24T16:19:32.539" v="74" actId="1076"/>
      <pc:docMkLst>
        <pc:docMk/>
      </pc:docMkLst>
      <pc:sldChg chg="modSp mod">
        <pc:chgData name="Lorna Lewis" userId="47d66899-762e-4b21-aa4c-09b0846015fa" providerId="ADAL" clId="{FF6107D3-6CB2-4C7D-975C-549EB3FB1BE9}" dt="2025-01-24T16:08:29.814" v="7" actId="1076"/>
        <pc:sldMkLst>
          <pc:docMk/>
          <pc:sldMk cId="0" sldId="257"/>
        </pc:sldMkLst>
        <pc:spChg chg="ord">
          <ac:chgData name="Lorna Lewis" userId="47d66899-762e-4b21-aa4c-09b0846015fa" providerId="ADAL" clId="{FF6107D3-6CB2-4C7D-975C-549EB3FB1BE9}" dt="2025-01-24T16:08:05.322" v="4" actId="13244"/>
          <ac:spMkLst>
            <pc:docMk/>
            <pc:sldMk cId="0" sldId="257"/>
            <ac:spMk id="168" creationId="{00000000-0000-0000-0000-000000000000}"/>
          </ac:spMkLst>
        </pc:spChg>
        <pc:spChg chg="mod ord">
          <ac:chgData name="Lorna Lewis" userId="47d66899-762e-4b21-aa4c-09b0846015fa" providerId="ADAL" clId="{FF6107D3-6CB2-4C7D-975C-549EB3FB1BE9}" dt="2025-01-24T16:08:29.814" v="7" actId="1076"/>
          <ac:spMkLst>
            <pc:docMk/>
            <pc:sldMk cId="0" sldId="257"/>
            <ac:spMk id="169" creationId="{00000000-0000-0000-0000-000000000000}"/>
          </ac:spMkLst>
        </pc:spChg>
        <pc:picChg chg="mod ord">
          <ac:chgData name="Lorna Lewis" userId="47d66899-762e-4b21-aa4c-09b0846015fa" providerId="ADAL" clId="{FF6107D3-6CB2-4C7D-975C-549EB3FB1BE9}" dt="2025-01-24T16:07:54.460" v="1" actId="962"/>
          <ac:picMkLst>
            <pc:docMk/>
            <pc:sldMk cId="0" sldId="257"/>
            <ac:picMk id="170" creationId="{00000000-0000-0000-0000-000000000000}"/>
          </ac:picMkLst>
        </pc:picChg>
        <pc:picChg chg="mod">
          <ac:chgData name="Lorna Lewis" userId="47d66899-762e-4b21-aa4c-09b0846015fa" providerId="ADAL" clId="{FF6107D3-6CB2-4C7D-975C-549EB3FB1BE9}" dt="2025-01-24T16:08:15.015" v="6" actId="1076"/>
          <ac:picMkLst>
            <pc:docMk/>
            <pc:sldMk cId="0" sldId="257"/>
            <ac:picMk id="171" creationId="{00000000-0000-0000-0000-000000000000}"/>
          </ac:picMkLst>
        </pc:picChg>
      </pc:sldChg>
      <pc:sldChg chg="modSp mod">
        <pc:chgData name="Lorna Lewis" userId="47d66899-762e-4b21-aa4c-09b0846015fa" providerId="ADAL" clId="{FF6107D3-6CB2-4C7D-975C-549EB3FB1BE9}" dt="2025-01-24T16:10:13.979" v="11" actId="1076"/>
        <pc:sldMkLst>
          <pc:docMk/>
          <pc:sldMk cId="0" sldId="259"/>
        </pc:sldMkLst>
        <pc:spChg chg="mod ord">
          <ac:chgData name="Lorna Lewis" userId="47d66899-762e-4b21-aa4c-09b0846015fa" providerId="ADAL" clId="{FF6107D3-6CB2-4C7D-975C-549EB3FB1BE9}" dt="2025-01-24T16:10:13.979" v="11" actId="1076"/>
          <ac:spMkLst>
            <pc:docMk/>
            <pc:sldMk cId="0" sldId="259"/>
            <ac:spMk id="189" creationId="{00000000-0000-0000-0000-000000000000}"/>
          </ac:spMkLst>
        </pc:spChg>
        <pc:picChg chg="ord">
          <ac:chgData name="Lorna Lewis" userId="47d66899-762e-4b21-aa4c-09b0846015fa" providerId="ADAL" clId="{FF6107D3-6CB2-4C7D-975C-549EB3FB1BE9}" dt="2025-01-24T16:09:32.486" v="10" actId="13244"/>
          <ac:picMkLst>
            <pc:docMk/>
            <pc:sldMk cId="0" sldId="259"/>
            <ac:picMk id="188" creationId="{00000000-0000-0000-0000-000000000000}"/>
          </ac:picMkLst>
        </pc:picChg>
      </pc:sldChg>
      <pc:sldChg chg="modSp mod">
        <pc:chgData name="Lorna Lewis" userId="47d66899-762e-4b21-aa4c-09b0846015fa" providerId="ADAL" clId="{FF6107D3-6CB2-4C7D-975C-549EB3FB1BE9}" dt="2025-01-24T16:10:33.287" v="13" actId="1076"/>
        <pc:sldMkLst>
          <pc:docMk/>
          <pc:sldMk cId="0" sldId="260"/>
        </pc:sldMkLst>
        <pc:spChg chg="mod ord">
          <ac:chgData name="Lorna Lewis" userId="47d66899-762e-4b21-aa4c-09b0846015fa" providerId="ADAL" clId="{FF6107D3-6CB2-4C7D-975C-549EB3FB1BE9}" dt="2025-01-24T16:10:33.287" v="13" actId="1076"/>
          <ac:spMkLst>
            <pc:docMk/>
            <pc:sldMk cId="0" sldId="260"/>
            <ac:spMk id="198" creationId="{00000000-0000-0000-0000-000000000000}"/>
          </ac:spMkLst>
        </pc:spChg>
      </pc:sldChg>
      <pc:sldChg chg="modSp mod">
        <pc:chgData name="Lorna Lewis" userId="47d66899-762e-4b21-aa4c-09b0846015fa" providerId="ADAL" clId="{FF6107D3-6CB2-4C7D-975C-549EB3FB1BE9}" dt="2025-01-24T16:10:54.600" v="16" actId="962"/>
        <pc:sldMkLst>
          <pc:docMk/>
          <pc:sldMk cId="0" sldId="261"/>
        </pc:sldMkLst>
        <pc:spChg chg="mod ord">
          <ac:chgData name="Lorna Lewis" userId="47d66899-762e-4b21-aa4c-09b0846015fa" providerId="ADAL" clId="{FF6107D3-6CB2-4C7D-975C-549EB3FB1BE9}" dt="2025-01-24T16:10:47.480" v="15" actId="1076"/>
          <ac:spMkLst>
            <pc:docMk/>
            <pc:sldMk cId="0" sldId="261"/>
            <ac:spMk id="207" creationId="{00000000-0000-0000-0000-000000000000}"/>
          </ac:spMkLst>
        </pc:spChg>
        <pc:spChg chg="mod">
          <ac:chgData name="Lorna Lewis" userId="47d66899-762e-4b21-aa4c-09b0846015fa" providerId="ADAL" clId="{FF6107D3-6CB2-4C7D-975C-549EB3FB1BE9}" dt="2025-01-24T16:10:54.600" v="16" actId="962"/>
          <ac:spMkLst>
            <pc:docMk/>
            <pc:sldMk cId="0" sldId="261"/>
            <ac:spMk id="208" creationId="{00000000-0000-0000-0000-000000000000}"/>
          </ac:spMkLst>
        </pc:spChg>
      </pc:sldChg>
      <pc:sldChg chg="modSp mod">
        <pc:chgData name="Lorna Lewis" userId="47d66899-762e-4b21-aa4c-09b0846015fa" providerId="ADAL" clId="{FF6107D3-6CB2-4C7D-975C-549EB3FB1BE9}" dt="2025-01-24T16:13:29.817" v="38" actId="13244"/>
        <pc:sldMkLst>
          <pc:docMk/>
          <pc:sldMk cId="0" sldId="262"/>
        </pc:sldMkLst>
        <pc:spChg chg="mod ord">
          <ac:chgData name="Lorna Lewis" userId="47d66899-762e-4b21-aa4c-09b0846015fa" providerId="ADAL" clId="{FF6107D3-6CB2-4C7D-975C-549EB3FB1BE9}" dt="2025-01-24T16:11:13.508" v="18" actId="1076"/>
          <ac:spMkLst>
            <pc:docMk/>
            <pc:sldMk cId="0" sldId="262"/>
            <ac:spMk id="217" creationId="{00000000-0000-0000-0000-000000000000}"/>
          </ac:spMkLst>
        </pc:spChg>
        <pc:spChg chg="mod ord">
          <ac:chgData name="Lorna Lewis" userId="47d66899-762e-4b21-aa4c-09b0846015fa" providerId="ADAL" clId="{FF6107D3-6CB2-4C7D-975C-549EB3FB1BE9}" dt="2025-01-24T16:13:25.185" v="37" actId="13244"/>
          <ac:spMkLst>
            <pc:docMk/>
            <pc:sldMk cId="0" sldId="262"/>
            <ac:spMk id="221" creationId="{00000000-0000-0000-0000-000000000000}"/>
          </ac:spMkLst>
        </pc:spChg>
        <pc:spChg chg="ord">
          <ac:chgData name="Lorna Lewis" userId="47d66899-762e-4b21-aa4c-09b0846015fa" providerId="ADAL" clId="{FF6107D3-6CB2-4C7D-975C-549EB3FB1BE9}" dt="2025-01-24T16:12:15.364" v="28" actId="13244"/>
          <ac:spMkLst>
            <pc:docMk/>
            <pc:sldMk cId="0" sldId="262"/>
            <ac:spMk id="224" creationId="{00000000-0000-0000-0000-000000000000}"/>
          </ac:spMkLst>
        </pc:spChg>
        <pc:spChg chg="ord">
          <ac:chgData name="Lorna Lewis" userId="47d66899-762e-4b21-aa4c-09b0846015fa" providerId="ADAL" clId="{FF6107D3-6CB2-4C7D-975C-549EB3FB1BE9}" dt="2025-01-24T16:13:19.593" v="36" actId="13244"/>
          <ac:spMkLst>
            <pc:docMk/>
            <pc:sldMk cId="0" sldId="262"/>
            <ac:spMk id="227" creationId="{00000000-0000-0000-0000-000000000000}"/>
          </ac:spMkLst>
        </pc:spChg>
        <pc:spChg chg="ord">
          <ac:chgData name="Lorna Lewis" userId="47d66899-762e-4b21-aa4c-09b0846015fa" providerId="ADAL" clId="{FF6107D3-6CB2-4C7D-975C-549EB3FB1BE9}" dt="2025-01-24T16:13:14.131" v="35" actId="13244"/>
          <ac:spMkLst>
            <pc:docMk/>
            <pc:sldMk cId="0" sldId="262"/>
            <ac:spMk id="228" creationId="{00000000-0000-0000-0000-000000000000}"/>
          </ac:spMkLst>
        </pc:spChg>
        <pc:spChg chg="ord">
          <ac:chgData name="Lorna Lewis" userId="47d66899-762e-4b21-aa4c-09b0846015fa" providerId="ADAL" clId="{FF6107D3-6CB2-4C7D-975C-549EB3FB1BE9}" dt="2025-01-24T16:12:09.100" v="27" actId="13244"/>
          <ac:spMkLst>
            <pc:docMk/>
            <pc:sldMk cId="0" sldId="262"/>
            <ac:spMk id="231" creationId="{00000000-0000-0000-0000-000000000000}"/>
          </ac:spMkLst>
        </pc:spChg>
        <pc:spChg chg="ord">
          <ac:chgData name="Lorna Lewis" userId="47d66899-762e-4b21-aa4c-09b0846015fa" providerId="ADAL" clId="{FF6107D3-6CB2-4C7D-975C-549EB3FB1BE9}" dt="2025-01-24T16:13:29.817" v="38" actId="13244"/>
          <ac:spMkLst>
            <pc:docMk/>
            <pc:sldMk cId="0" sldId="262"/>
            <ac:spMk id="232" creationId="{00000000-0000-0000-0000-000000000000}"/>
          </ac:spMkLst>
        </pc:spChg>
        <pc:picChg chg="mod">
          <ac:chgData name="Lorna Lewis" userId="47d66899-762e-4b21-aa4c-09b0846015fa" providerId="ADAL" clId="{FF6107D3-6CB2-4C7D-975C-549EB3FB1BE9}" dt="2025-01-24T16:11:29.250" v="20" actId="962"/>
          <ac:picMkLst>
            <pc:docMk/>
            <pc:sldMk cId="0" sldId="262"/>
            <ac:picMk id="218" creationId="{00000000-0000-0000-0000-000000000000}"/>
          </ac:picMkLst>
        </pc:picChg>
        <pc:picChg chg="mod">
          <ac:chgData name="Lorna Lewis" userId="47d66899-762e-4b21-aa4c-09b0846015fa" providerId="ADAL" clId="{FF6107D3-6CB2-4C7D-975C-549EB3FB1BE9}" dt="2025-01-24T16:11:34.149" v="21" actId="962"/>
          <ac:picMkLst>
            <pc:docMk/>
            <pc:sldMk cId="0" sldId="262"/>
            <ac:picMk id="220" creationId="{00000000-0000-0000-0000-000000000000}"/>
          </ac:picMkLst>
        </pc:picChg>
        <pc:picChg chg="mod">
          <ac:chgData name="Lorna Lewis" userId="47d66899-762e-4b21-aa4c-09b0846015fa" providerId="ADAL" clId="{FF6107D3-6CB2-4C7D-975C-549EB3FB1BE9}" dt="2025-01-24T16:11:45.082" v="22" actId="962"/>
          <ac:picMkLst>
            <pc:docMk/>
            <pc:sldMk cId="0" sldId="262"/>
            <ac:picMk id="222" creationId="{00000000-0000-0000-0000-000000000000}"/>
          </ac:picMkLst>
        </pc:picChg>
        <pc:picChg chg="mod">
          <ac:chgData name="Lorna Lewis" userId="47d66899-762e-4b21-aa4c-09b0846015fa" providerId="ADAL" clId="{FF6107D3-6CB2-4C7D-975C-549EB3FB1BE9}" dt="2025-01-24T16:11:47.322" v="23" actId="962"/>
          <ac:picMkLst>
            <pc:docMk/>
            <pc:sldMk cId="0" sldId="262"/>
            <ac:picMk id="223" creationId="{00000000-0000-0000-0000-000000000000}"/>
          </ac:picMkLst>
        </pc:picChg>
        <pc:picChg chg="mod">
          <ac:chgData name="Lorna Lewis" userId="47d66899-762e-4b21-aa4c-09b0846015fa" providerId="ADAL" clId="{FF6107D3-6CB2-4C7D-975C-549EB3FB1BE9}" dt="2025-01-24T16:11:54.457" v="24" actId="962"/>
          <ac:picMkLst>
            <pc:docMk/>
            <pc:sldMk cId="0" sldId="262"/>
            <ac:picMk id="225" creationId="{00000000-0000-0000-0000-000000000000}"/>
          </ac:picMkLst>
        </pc:picChg>
        <pc:picChg chg="mod">
          <ac:chgData name="Lorna Lewis" userId="47d66899-762e-4b21-aa4c-09b0846015fa" providerId="ADAL" clId="{FF6107D3-6CB2-4C7D-975C-549EB3FB1BE9}" dt="2025-01-24T16:11:56.622" v="25" actId="962"/>
          <ac:picMkLst>
            <pc:docMk/>
            <pc:sldMk cId="0" sldId="262"/>
            <ac:picMk id="226" creationId="{00000000-0000-0000-0000-000000000000}"/>
          </ac:picMkLst>
        </pc:picChg>
        <pc:picChg chg="mod">
          <ac:chgData name="Lorna Lewis" userId="47d66899-762e-4b21-aa4c-09b0846015fa" providerId="ADAL" clId="{FF6107D3-6CB2-4C7D-975C-549EB3FB1BE9}" dt="2025-01-24T16:12:04.602" v="26" actId="962"/>
          <ac:picMkLst>
            <pc:docMk/>
            <pc:sldMk cId="0" sldId="262"/>
            <ac:picMk id="230" creationId="{00000000-0000-0000-0000-000000000000}"/>
          </ac:picMkLst>
        </pc:picChg>
        <pc:picChg chg="mod">
          <ac:chgData name="Lorna Lewis" userId="47d66899-762e-4b21-aa4c-09b0846015fa" providerId="ADAL" clId="{FF6107D3-6CB2-4C7D-975C-549EB3FB1BE9}" dt="2025-01-24T16:12:42.325" v="30" actId="962"/>
          <ac:picMkLst>
            <pc:docMk/>
            <pc:sldMk cId="0" sldId="262"/>
            <ac:picMk id="233" creationId="{00000000-0000-0000-0000-000000000000}"/>
          </ac:picMkLst>
        </pc:picChg>
        <pc:picChg chg="mod">
          <ac:chgData name="Lorna Lewis" userId="47d66899-762e-4b21-aa4c-09b0846015fa" providerId="ADAL" clId="{FF6107D3-6CB2-4C7D-975C-549EB3FB1BE9}" dt="2025-01-24T16:12:45.514" v="31" actId="962"/>
          <ac:picMkLst>
            <pc:docMk/>
            <pc:sldMk cId="0" sldId="262"/>
            <ac:picMk id="234" creationId="{00000000-0000-0000-0000-000000000000}"/>
          </ac:picMkLst>
        </pc:picChg>
      </pc:sldChg>
      <pc:sldChg chg="modSp mod">
        <pc:chgData name="Lorna Lewis" userId="47d66899-762e-4b21-aa4c-09b0846015fa" providerId="ADAL" clId="{FF6107D3-6CB2-4C7D-975C-549EB3FB1BE9}" dt="2025-01-24T16:13:59.746" v="40" actId="1076"/>
        <pc:sldMkLst>
          <pc:docMk/>
          <pc:sldMk cId="0" sldId="263"/>
        </pc:sldMkLst>
        <pc:spChg chg="mod ord">
          <ac:chgData name="Lorna Lewis" userId="47d66899-762e-4b21-aa4c-09b0846015fa" providerId="ADAL" clId="{FF6107D3-6CB2-4C7D-975C-549EB3FB1BE9}" dt="2025-01-24T16:13:59.746" v="40" actId="1076"/>
          <ac:spMkLst>
            <pc:docMk/>
            <pc:sldMk cId="0" sldId="263"/>
            <ac:spMk id="241" creationId="{00000000-0000-0000-0000-000000000000}"/>
          </ac:spMkLst>
        </pc:spChg>
      </pc:sldChg>
      <pc:sldChg chg="modSp mod">
        <pc:chgData name="Lorna Lewis" userId="47d66899-762e-4b21-aa4c-09b0846015fa" providerId="ADAL" clId="{FF6107D3-6CB2-4C7D-975C-549EB3FB1BE9}" dt="2025-01-24T16:14:21.144" v="42" actId="1076"/>
        <pc:sldMkLst>
          <pc:docMk/>
          <pc:sldMk cId="0" sldId="264"/>
        </pc:sldMkLst>
        <pc:spChg chg="mod ord">
          <ac:chgData name="Lorna Lewis" userId="47d66899-762e-4b21-aa4c-09b0846015fa" providerId="ADAL" clId="{FF6107D3-6CB2-4C7D-975C-549EB3FB1BE9}" dt="2025-01-24T16:14:21.144" v="42" actId="1076"/>
          <ac:spMkLst>
            <pc:docMk/>
            <pc:sldMk cId="0" sldId="264"/>
            <ac:spMk id="250" creationId="{00000000-0000-0000-0000-000000000000}"/>
          </ac:spMkLst>
        </pc:spChg>
      </pc:sldChg>
      <pc:sldChg chg="modSp mod">
        <pc:chgData name="Lorna Lewis" userId="47d66899-762e-4b21-aa4c-09b0846015fa" providerId="ADAL" clId="{FF6107D3-6CB2-4C7D-975C-549EB3FB1BE9}" dt="2025-01-24T16:14:59.471" v="46" actId="1076"/>
        <pc:sldMkLst>
          <pc:docMk/>
          <pc:sldMk cId="0" sldId="265"/>
        </pc:sldMkLst>
        <pc:spChg chg="mod ord">
          <ac:chgData name="Lorna Lewis" userId="47d66899-762e-4b21-aa4c-09b0846015fa" providerId="ADAL" clId="{FF6107D3-6CB2-4C7D-975C-549EB3FB1BE9}" dt="2025-01-24T16:14:59.471" v="46" actId="1076"/>
          <ac:spMkLst>
            <pc:docMk/>
            <pc:sldMk cId="0" sldId="265"/>
            <ac:spMk id="259" creationId="{00000000-0000-0000-0000-000000000000}"/>
          </ac:spMkLst>
        </pc:spChg>
        <pc:grpChg chg="mod ord">
          <ac:chgData name="Lorna Lewis" userId="47d66899-762e-4b21-aa4c-09b0846015fa" providerId="ADAL" clId="{FF6107D3-6CB2-4C7D-975C-549EB3FB1BE9}" dt="2025-01-24T16:14:52.753" v="45" actId="962"/>
          <ac:grpSpMkLst>
            <pc:docMk/>
            <pc:sldMk cId="0" sldId="265"/>
            <ac:grpSpMk id="302" creationId="{00000000-0000-0000-0000-000000000000}"/>
          </ac:grpSpMkLst>
        </pc:grpChg>
      </pc:sldChg>
      <pc:sldChg chg="modSp mod">
        <pc:chgData name="Lorna Lewis" userId="47d66899-762e-4b21-aa4c-09b0846015fa" providerId="ADAL" clId="{FF6107D3-6CB2-4C7D-975C-549EB3FB1BE9}" dt="2025-01-24T16:15:21.250" v="49" actId="1076"/>
        <pc:sldMkLst>
          <pc:docMk/>
          <pc:sldMk cId="0" sldId="267"/>
        </pc:sldMkLst>
        <pc:spChg chg="mod ord">
          <ac:chgData name="Lorna Lewis" userId="47d66899-762e-4b21-aa4c-09b0846015fa" providerId="ADAL" clId="{FF6107D3-6CB2-4C7D-975C-549EB3FB1BE9}" dt="2025-01-24T16:15:21.250" v="49" actId="1076"/>
          <ac:spMkLst>
            <pc:docMk/>
            <pc:sldMk cId="0" sldId="267"/>
            <ac:spMk id="374" creationId="{00000000-0000-0000-0000-000000000000}"/>
          </ac:spMkLst>
        </pc:spChg>
        <pc:picChg chg="mod">
          <ac:chgData name="Lorna Lewis" userId="47d66899-762e-4b21-aa4c-09b0846015fa" providerId="ADAL" clId="{FF6107D3-6CB2-4C7D-975C-549EB3FB1BE9}" dt="2025-01-24T16:15:14.613" v="48" actId="962"/>
          <ac:picMkLst>
            <pc:docMk/>
            <pc:sldMk cId="0" sldId="267"/>
            <ac:picMk id="377" creationId="{00000000-0000-0000-0000-000000000000}"/>
          </ac:picMkLst>
        </pc:picChg>
      </pc:sldChg>
      <pc:sldChg chg="modSp mod">
        <pc:chgData name="Lorna Lewis" userId="47d66899-762e-4b21-aa4c-09b0846015fa" providerId="ADAL" clId="{FF6107D3-6CB2-4C7D-975C-549EB3FB1BE9}" dt="2025-01-24T16:15:55.644" v="52" actId="1076"/>
        <pc:sldMkLst>
          <pc:docMk/>
          <pc:sldMk cId="0" sldId="269"/>
        </pc:sldMkLst>
        <pc:spChg chg="mod ord">
          <ac:chgData name="Lorna Lewis" userId="47d66899-762e-4b21-aa4c-09b0846015fa" providerId="ADAL" clId="{FF6107D3-6CB2-4C7D-975C-549EB3FB1BE9}" dt="2025-01-24T16:15:55.644" v="52" actId="1076"/>
          <ac:spMkLst>
            <pc:docMk/>
            <pc:sldMk cId="0" sldId="269"/>
            <ac:spMk id="413" creationId="{00000000-0000-0000-0000-000000000000}"/>
          </ac:spMkLst>
        </pc:spChg>
        <pc:picChg chg="ord">
          <ac:chgData name="Lorna Lewis" userId="47d66899-762e-4b21-aa4c-09b0846015fa" providerId="ADAL" clId="{FF6107D3-6CB2-4C7D-975C-549EB3FB1BE9}" dt="2025-01-24T16:15:40.659" v="51" actId="13244"/>
          <ac:picMkLst>
            <pc:docMk/>
            <pc:sldMk cId="0" sldId="269"/>
            <ac:picMk id="416" creationId="{00000000-0000-0000-0000-000000000000}"/>
          </ac:picMkLst>
        </pc:picChg>
      </pc:sldChg>
      <pc:sldChg chg="modSp mod">
        <pc:chgData name="Lorna Lewis" userId="47d66899-762e-4b21-aa4c-09b0846015fa" providerId="ADAL" clId="{FF6107D3-6CB2-4C7D-975C-549EB3FB1BE9}" dt="2025-01-24T16:16:24.479" v="56" actId="1076"/>
        <pc:sldMkLst>
          <pc:docMk/>
          <pc:sldMk cId="0" sldId="270"/>
        </pc:sldMkLst>
        <pc:spChg chg="mod ord">
          <ac:chgData name="Lorna Lewis" userId="47d66899-762e-4b21-aa4c-09b0846015fa" providerId="ADAL" clId="{FF6107D3-6CB2-4C7D-975C-549EB3FB1BE9}" dt="2025-01-24T16:16:24.479" v="56" actId="1076"/>
          <ac:spMkLst>
            <pc:docMk/>
            <pc:sldMk cId="0" sldId="270"/>
            <ac:spMk id="424" creationId="{00000000-0000-0000-0000-000000000000}"/>
          </ac:spMkLst>
        </pc:spChg>
        <pc:picChg chg="ord">
          <ac:chgData name="Lorna Lewis" userId="47d66899-762e-4b21-aa4c-09b0846015fa" providerId="ADAL" clId="{FF6107D3-6CB2-4C7D-975C-549EB3FB1BE9}" dt="2025-01-24T16:16:10.322" v="54" actId="13244"/>
          <ac:picMkLst>
            <pc:docMk/>
            <pc:sldMk cId="0" sldId="270"/>
            <ac:picMk id="426" creationId="{00000000-0000-0000-0000-000000000000}"/>
          </ac:picMkLst>
        </pc:picChg>
        <pc:picChg chg="mod">
          <ac:chgData name="Lorna Lewis" userId="47d66899-762e-4b21-aa4c-09b0846015fa" providerId="ADAL" clId="{FF6107D3-6CB2-4C7D-975C-549EB3FB1BE9}" dt="2025-01-24T16:16:16.052" v="55" actId="1076"/>
          <ac:picMkLst>
            <pc:docMk/>
            <pc:sldMk cId="0" sldId="270"/>
            <ac:picMk id="427" creationId="{00000000-0000-0000-0000-000000000000}"/>
          </ac:picMkLst>
        </pc:picChg>
      </pc:sldChg>
      <pc:sldChg chg="modSp mod">
        <pc:chgData name="Lorna Lewis" userId="47d66899-762e-4b21-aa4c-09b0846015fa" providerId="ADAL" clId="{FF6107D3-6CB2-4C7D-975C-549EB3FB1BE9}" dt="2025-01-24T16:16:56.644" v="58" actId="1076"/>
        <pc:sldMkLst>
          <pc:docMk/>
          <pc:sldMk cId="0" sldId="271"/>
        </pc:sldMkLst>
        <pc:spChg chg="mod ord">
          <ac:chgData name="Lorna Lewis" userId="47d66899-762e-4b21-aa4c-09b0846015fa" providerId="ADAL" clId="{FF6107D3-6CB2-4C7D-975C-549EB3FB1BE9}" dt="2025-01-24T16:16:56.644" v="58" actId="1076"/>
          <ac:spMkLst>
            <pc:docMk/>
            <pc:sldMk cId="0" sldId="271"/>
            <ac:spMk id="434" creationId="{00000000-0000-0000-0000-000000000000}"/>
          </ac:spMkLst>
        </pc:spChg>
      </pc:sldChg>
      <pc:sldChg chg="modSp mod">
        <pc:chgData name="Lorna Lewis" userId="47d66899-762e-4b21-aa4c-09b0846015fa" providerId="ADAL" clId="{FF6107D3-6CB2-4C7D-975C-549EB3FB1BE9}" dt="2025-01-24T16:17:18.604" v="60" actId="1076"/>
        <pc:sldMkLst>
          <pc:docMk/>
          <pc:sldMk cId="0" sldId="273"/>
        </pc:sldMkLst>
        <pc:spChg chg="mod ord">
          <ac:chgData name="Lorna Lewis" userId="47d66899-762e-4b21-aa4c-09b0846015fa" providerId="ADAL" clId="{FF6107D3-6CB2-4C7D-975C-549EB3FB1BE9}" dt="2025-01-24T16:17:18.604" v="60" actId="1076"/>
          <ac:spMkLst>
            <pc:docMk/>
            <pc:sldMk cId="0" sldId="273"/>
            <ac:spMk id="469" creationId="{00000000-0000-0000-0000-000000000000}"/>
          </ac:spMkLst>
        </pc:spChg>
      </pc:sldChg>
      <pc:sldChg chg="modSp mod">
        <pc:chgData name="Lorna Lewis" userId="47d66899-762e-4b21-aa4c-09b0846015fa" providerId="ADAL" clId="{FF6107D3-6CB2-4C7D-975C-549EB3FB1BE9}" dt="2025-01-24T16:18:33.397" v="63" actId="1076"/>
        <pc:sldMkLst>
          <pc:docMk/>
          <pc:sldMk cId="0" sldId="274"/>
        </pc:sldMkLst>
        <pc:spChg chg="mod ord">
          <ac:chgData name="Lorna Lewis" userId="47d66899-762e-4b21-aa4c-09b0846015fa" providerId="ADAL" clId="{FF6107D3-6CB2-4C7D-975C-549EB3FB1BE9}" dt="2025-01-24T16:18:33.397" v="63" actId="1076"/>
          <ac:spMkLst>
            <pc:docMk/>
            <pc:sldMk cId="0" sldId="274"/>
            <ac:spMk id="479" creationId="{00000000-0000-0000-0000-000000000000}"/>
          </ac:spMkLst>
        </pc:spChg>
        <pc:picChg chg="ord">
          <ac:chgData name="Lorna Lewis" userId="47d66899-762e-4b21-aa4c-09b0846015fa" providerId="ADAL" clId="{FF6107D3-6CB2-4C7D-975C-549EB3FB1BE9}" dt="2025-01-24T16:18:20.942" v="62" actId="13244"/>
          <ac:picMkLst>
            <pc:docMk/>
            <pc:sldMk cId="0" sldId="274"/>
            <ac:picMk id="481" creationId="{00000000-0000-0000-0000-000000000000}"/>
          </ac:picMkLst>
        </pc:picChg>
      </pc:sldChg>
      <pc:sldChg chg="modSp mod">
        <pc:chgData name="Lorna Lewis" userId="47d66899-762e-4b21-aa4c-09b0846015fa" providerId="ADAL" clId="{FF6107D3-6CB2-4C7D-975C-549EB3FB1BE9}" dt="2025-01-24T16:19:00.110" v="69" actId="1076"/>
        <pc:sldMkLst>
          <pc:docMk/>
          <pc:sldMk cId="0" sldId="275"/>
        </pc:sldMkLst>
        <pc:spChg chg="mod">
          <ac:chgData name="Lorna Lewis" userId="47d66899-762e-4b21-aa4c-09b0846015fa" providerId="ADAL" clId="{FF6107D3-6CB2-4C7D-975C-549EB3FB1BE9}" dt="2025-01-24T16:18:48.580" v="68" actId="20577"/>
          <ac:spMkLst>
            <pc:docMk/>
            <pc:sldMk cId="0" sldId="275"/>
            <ac:spMk id="488" creationId="{00000000-0000-0000-0000-000000000000}"/>
          </ac:spMkLst>
        </pc:spChg>
        <pc:spChg chg="mod ord">
          <ac:chgData name="Lorna Lewis" userId="47d66899-762e-4b21-aa4c-09b0846015fa" providerId="ADAL" clId="{FF6107D3-6CB2-4C7D-975C-549EB3FB1BE9}" dt="2025-01-24T16:19:00.110" v="69" actId="1076"/>
          <ac:spMkLst>
            <pc:docMk/>
            <pc:sldMk cId="0" sldId="275"/>
            <ac:spMk id="489" creationId="{00000000-0000-0000-0000-000000000000}"/>
          </ac:spMkLst>
        </pc:spChg>
      </pc:sldChg>
      <pc:sldChg chg="modSp mod">
        <pc:chgData name="Lorna Lewis" userId="47d66899-762e-4b21-aa4c-09b0846015fa" providerId="ADAL" clId="{FF6107D3-6CB2-4C7D-975C-549EB3FB1BE9}" dt="2025-01-24T16:19:32.539" v="74" actId="1076"/>
        <pc:sldMkLst>
          <pc:docMk/>
          <pc:sldMk cId="0" sldId="278"/>
        </pc:sldMkLst>
        <pc:spChg chg="mod ord">
          <ac:chgData name="Lorna Lewis" userId="47d66899-762e-4b21-aa4c-09b0846015fa" providerId="ADAL" clId="{FF6107D3-6CB2-4C7D-975C-549EB3FB1BE9}" dt="2025-01-24T16:19:32.539" v="74" actId="1076"/>
          <ac:spMkLst>
            <pc:docMk/>
            <pc:sldMk cId="0" sldId="278"/>
            <ac:spMk id="516" creationId="{00000000-0000-0000-0000-000000000000}"/>
          </ac:spMkLst>
        </pc:spChg>
        <pc:picChg chg="mod">
          <ac:chgData name="Lorna Lewis" userId="47d66899-762e-4b21-aa4c-09b0846015fa" providerId="ADAL" clId="{FF6107D3-6CB2-4C7D-975C-549EB3FB1BE9}" dt="2025-01-24T16:19:13.976" v="71" actId="962"/>
          <ac:picMkLst>
            <pc:docMk/>
            <pc:sldMk cId="0" sldId="278"/>
            <ac:picMk id="519" creationId="{00000000-0000-0000-0000-000000000000}"/>
          </ac:picMkLst>
        </pc:picChg>
        <pc:picChg chg="mod">
          <ac:chgData name="Lorna Lewis" userId="47d66899-762e-4b21-aa4c-09b0846015fa" providerId="ADAL" clId="{FF6107D3-6CB2-4C7D-975C-549EB3FB1BE9}" dt="2025-01-24T16:19:24.404" v="73" actId="1076"/>
          <ac:picMkLst>
            <pc:docMk/>
            <pc:sldMk cId="0" sldId="278"/>
            <ac:picMk id="52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200"/>
              <a:buFont typeface="Arial"/>
              <a:buNone/>
            </a:pPr>
            <a:r>
              <a:rPr lang="en-GB">
                <a:solidFill>
                  <a:srgbClr val="22314E"/>
                </a:solidFill>
                <a:latin typeface="Arial"/>
                <a:ea typeface="Arial"/>
                <a:cs typeface="Arial"/>
                <a:sym typeface="Arial"/>
              </a:rPr>
              <a:t>Slides from Pearl Slater - Head of Academic Governance and Quality</a:t>
            </a:r>
            <a:endParaRPr>
              <a:latin typeface="Arial"/>
              <a:ea typeface="Arial"/>
              <a:cs typeface="Arial"/>
              <a:sym typeface="Arial"/>
            </a:endParaRPr>
          </a:p>
        </p:txBody>
      </p:sp>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202398bb25_0_3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202398bb25_0_3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We’re going to frame some of the quality and standards work that we do in the context of a student journey, so you can see how we design and monitor regulations, checks and balances in throughout a student’s time with us. Essentially, quality and standards is about setting and maintaining the academic standards of our awards, ensuring students have high quality experience and are well supported, and continually revising and reflecting on how well we are delivering learning and supporting students to achieve good outcomes.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You can see this in the journey map (TALK THROUGH)  </a:t>
            </a:r>
            <a:endParaRPr/>
          </a:p>
          <a:p>
            <a:pPr marL="0" lvl="0" indent="0" algn="l" rtl="0">
              <a:lnSpc>
                <a:spcPct val="100000"/>
              </a:lnSpc>
              <a:spcBef>
                <a:spcPts val="0"/>
              </a:spcBef>
              <a:spcAft>
                <a:spcPts val="0"/>
              </a:spcAft>
              <a:buSzPts val="1400"/>
              <a:buNone/>
            </a:pPr>
            <a:endParaRPr/>
          </a:p>
        </p:txBody>
      </p:sp>
      <p:sp>
        <p:nvSpPr>
          <p:cNvPr id="256" name="Google Shape;256;g3202398bb25_0_3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202398bb25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202398bb25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We’re going to frame some of the quality and standards work that we do in the context of a student journey, so you can see how we design and monitor regulations, checks and balances in throughout a student’s time with us. Essentially, quality and standards is about setting and maintaining the academic standards of our awards, ensuring students have high quality experience and are well supported, and continually revising and reflecting on how well we are delivering learning and supporting students to achieve good outcomes.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You can see this in the journey map (TALK THROUGH)  </a:t>
            </a:r>
            <a:endParaRPr/>
          </a:p>
          <a:p>
            <a:pPr marL="0" lvl="0" indent="0" algn="l" rtl="0">
              <a:lnSpc>
                <a:spcPct val="100000"/>
              </a:lnSpc>
              <a:spcBef>
                <a:spcPts val="0"/>
              </a:spcBef>
              <a:spcAft>
                <a:spcPts val="0"/>
              </a:spcAft>
              <a:buSzPts val="1400"/>
              <a:buNone/>
            </a:pPr>
            <a:endParaRPr/>
          </a:p>
        </p:txBody>
      </p:sp>
      <p:sp>
        <p:nvSpPr>
          <p:cNvPr id="312" name="Google Shape;312;g3202398bb25_0_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202398bb25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3202398bb2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before a student joins us, we have to design the programme, Programme Design and Approval Procedure in place to help us do this. </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Establishing a market demand through business case approval, alignment with university strategy and helps us to know the programme cohorts can be viable. </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Writing programme content, aims, assessment, learning outcomes - we make sure this is also aligned with Education Strategy</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Setting the academic standards for the modules and programme</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Involving key stakeholders PSRBs, employers/industry advisors, academic advisors, key internal stakeholders (careers, learning and teaching, quality and standards, library, timetabling, registry) - this ensures we are designing a programme that offers a high quality academic experience, is coherent and up to date,</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Reviewing delivery capability - physical and staffing resources - consult the library and ensure staffing and other physical resources are in place. this means we can provide the right support to students with the resources in place for them to have a high quality experience. </a:t>
            </a:r>
            <a:endParaRPr sz="9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950">
                <a:solidFill>
                  <a:srgbClr val="3C3C3C"/>
                </a:solidFill>
                <a:latin typeface="Arial"/>
                <a:ea typeface="Arial"/>
                <a:cs typeface="Arial"/>
                <a:sym typeface="Arial"/>
              </a:rPr>
              <a:t>Sign offs for material information, marketing, offers; to ensure we are meeting consumer legislation guidance about contract formation and information provision to students</a:t>
            </a:r>
            <a:endParaRPr sz="950">
              <a:solidFill>
                <a:srgbClr val="3C3C3C"/>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371" name="Google Shape;371;g3202398bb25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202398bb25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3202398bb25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How do we meet this?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Standards - Framework for Higher Education Qualifications (FHEQ) - new programmes are designed in line with this - sets building blocks of learning and competencies at each level. We set these and check these when programme and modules are designed, and our external examiners provide us with assurance through the assessment process that these continue to be met. we think carefully about progression through the levels generally in programme design but also when we are redesigning programmes (leanring gaps etc) or admitting students as direct entrants to later stages of study.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credit framework - outlines the volume of learning for students, guides us with the workload associated. we consider credit when we’re designing programmes, thinking about the workload and assessment tasks for modules and the amount of scheduled teaching activities. we tell prospective students through the L&amp;T delivery statement what workload looks like as an UG student, how many hours you need to be studying. and we manage progression and failure by setting limits on the amount of credit that can be carried forward into the next level of study to retake before students need to go part time and redeem that failure. again, to support students to manage that workload and go on to achieve successfully.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FHEQ sets the baseline standards and</a:t>
            </a:r>
            <a:r>
              <a:rPr lang="en-GB" b="1"/>
              <a:t> degree classification descriptors</a:t>
            </a:r>
            <a:r>
              <a:rPr lang="en-GB"/>
              <a:t> set the norms for classifying bachelors degrees - how does a 2.1 look different to a first. NEW REQ FROM MAY 2022. in process of developing our university policy in this area, intention to present to academic board in july 2022.</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 ITALICS AS NOT REQUIREMENTS Subject Benchmark Statements are not regulatory requirement but are a subject specific national reference point that we also map all programmes to. outline competencies of graduates within certain subject areas.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PSRB requirements for accredited courses we also map to; and we have a number of different processes in place to manage our relationship with professional bodies. </a:t>
            </a:r>
            <a:endParaRPr/>
          </a:p>
        </p:txBody>
      </p:sp>
      <p:sp>
        <p:nvSpPr>
          <p:cNvPr id="381" name="Google Shape;381;g3202398bb25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202398bb25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3202398bb25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150">
                <a:solidFill>
                  <a:srgbClr val="3C3C3C"/>
                </a:solidFill>
                <a:latin typeface="Arial"/>
                <a:ea typeface="Arial"/>
                <a:cs typeface="Arial"/>
                <a:sym typeface="Arial"/>
              </a:rPr>
              <a:t>Admissions Policy - to ensure we admit student fairly and take decisions in their interest</a:t>
            </a:r>
            <a:endParaRPr sz="11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150">
                <a:solidFill>
                  <a:srgbClr val="3C3C3C"/>
                </a:solidFill>
                <a:latin typeface="Arial"/>
                <a:ea typeface="Arial"/>
                <a:cs typeface="Arial"/>
                <a:sym typeface="Arial"/>
              </a:rPr>
              <a:t>Accreditation of Prior Learning Policy - ensures students who are joining us using prior learning (either through experience or as a certified qualification) for admission or exemption from elements of their HE course, that we consider the implications of this, map their knowledge and learning - to support them with any learning gaps and ensure we take entry decisions in their best interest. </a:t>
            </a:r>
            <a:endParaRPr sz="1150">
              <a:solidFill>
                <a:srgbClr val="3C3C3C"/>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150">
                <a:solidFill>
                  <a:srgbClr val="3C3C3C"/>
                </a:solidFill>
                <a:latin typeface="Arial"/>
                <a:ea typeface="Arial"/>
                <a:cs typeface="Arial"/>
                <a:sym typeface="Arial"/>
              </a:rPr>
              <a:t>Student Terms and Conditions - outlines rights of students, obligations of university to deliver the service we promise. forms key contractual document at the point of offer making to a student to come and join us. </a:t>
            </a:r>
            <a:endParaRPr sz="400"/>
          </a:p>
          <a:p>
            <a:pPr marL="0" lvl="0" indent="0" algn="l" rtl="0">
              <a:lnSpc>
                <a:spcPct val="100000"/>
              </a:lnSpc>
              <a:spcBef>
                <a:spcPts val="0"/>
              </a:spcBef>
              <a:spcAft>
                <a:spcPts val="0"/>
              </a:spcAft>
              <a:buSzPts val="1400"/>
              <a:buNone/>
            </a:pPr>
            <a:endParaRPr/>
          </a:p>
        </p:txBody>
      </p:sp>
      <p:sp>
        <p:nvSpPr>
          <p:cNvPr id="410" name="Google Shape;410;g3202398bb25_0_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02398bb25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3202398bb25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this section is very much with the academic staff to deliver, it happens with teaching staff, in the classroom.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Teaching and Learning Activities (seminars, lectures, workshops etc) in accordance with approved programmes, so learning is delivered in a structured way, in particular order and format.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Learning and Teaching Delivery Statement - presents an institutional approach to the balance of online and face to face learning, sets expectations to students about the workload they should expect when they are learning</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Scheduled Learning Time - contact time to adhere to credit/volume standards</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Education Committee Oversight of Resources to support learning - Library and Learning Services, Writing and Learning Centre, Student Wellbeing Services, Digital Infrastructure (e.g Virtual Learning Environment)</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Staff Professional Development (e.g Advance HE)</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Progression and Engagement Support- e.g Academic Advising. to identify when students are struggling to achieve/engage in their learning and assessment and put the support in place.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Collecting Student Feedback - mechanisms with course reps, module feedback, the national student survey. helps us assess the extent to which we are delivering a high quality academic experience, supporting learning, and continually improving our approach. we may think that students are understanding information presented in a certain way, but student feedback is crucial in refining and improving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Font typeface="Arial"/>
              <a:buChar char="●"/>
            </a:pPr>
            <a:r>
              <a:rPr lang="en-GB" sz="850">
                <a:solidFill>
                  <a:srgbClr val="3C3C3C"/>
                </a:solidFill>
                <a:latin typeface="Arial"/>
                <a:ea typeface="Arial"/>
                <a:cs typeface="Arial"/>
                <a:sym typeface="Arial"/>
              </a:rPr>
              <a:t>education strategy is framework that defines our objectives around teaching and learning</a:t>
            </a:r>
            <a:endParaRPr sz="850">
              <a:solidFill>
                <a:srgbClr val="3C3C3C"/>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21" name="Google Shape;421;g3202398bb25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202398bb25_0_2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202398bb25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Reflection on how well delivering and supporting learning has gone</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Use data to consideration of student performance and outcomes </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Alignment of programmes with strategic themes</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Check financial viability of programmes - by considering admissions and retention information. Some low recruiting or performing programmes can lead to suspension of recruitment or closure. </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Updating Curriculum - To keep current. this may be due to changes in the discipline; realign of the order or focus of content, in response to professional body requirements; or delivery of new modules. </a:t>
            </a:r>
            <a:endParaRPr sz="1100">
              <a:solidFill>
                <a:srgbClr val="3C3C3C"/>
              </a:solidFill>
              <a:latin typeface="Arial"/>
              <a:ea typeface="Arial"/>
              <a:cs typeface="Arial"/>
              <a:sym typeface="Arial"/>
            </a:endParaRPr>
          </a:p>
          <a:p>
            <a:pPr marL="457200" lvl="0" indent="-298450" algn="l" rtl="0">
              <a:lnSpc>
                <a:spcPct val="100000"/>
              </a:lnSpc>
              <a:spcBef>
                <a:spcPts val="0"/>
              </a:spcBef>
              <a:spcAft>
                <a:spcPts val="0"/>
              </a:spcAft>
              <a:buClr>
                <a:srgbClr val="3C3C3C"/>
              </a:buClr>
              <a:buSzPts val="1100"/>
              <a:buFont typeface="Arial"/>
              <a:buChar char="●"/>
            </a:pPr>
            <a:r>
              <a:rPr lang="en-GB" sz="1100">
                <a:solidFill>
                  <a:srgbClr val="3C3C3C"/>
                </a:solidFill>
                <a:latin typeface="Arial"/>
                <a:ea typeface="Arial"/>
                <a:cs typeface="Arial"/>
                <a:sym typeface="Arial"/>
              </a:rPr>
              <a:t>Programme Modification - this is the process for revising and amending programmes - sometimes this may be in response to external examiner or student feedback, student achievement or a professional body requirement). we change programmes carefully to align with consumer law guidance and our student terms and conditions, so students still receive the product we’ve promised. </a:t>
            </a:r>
            <a:endParaRPr sz="1100"/>
          </a:p>
          <a:p>
            <a:pPr marL="0" lvl="0" indent="0" algn="l" rtl="0">
              <a:lnSpc>
                <a:spcPct val="100000"/>
              </a:lnSpc>
              <a:spcBef>
                <a:spcPts val="0"/>
              </a:spcBef>
              <a:spcAft>
                <a:spcPts val="0"/>
              </a:spcAft>
              <a:buSzPts val="1400"/>
              <a:buNone/>
            </a:pPr>
            <a:endParaRPr/>
          </a:p>
        </p:txBody>
      </p:sp>
      <p:sp>
        <p:nvSpPr>
          <p:cNvPr id="431" name="Google Shape;431;g3202398bb25_0_2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202398bb25_0_2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3202398bb25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g3202398bb25_0_2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202398bb25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202398bb25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66" name="Google Shape;466;g3202398bb25_0_2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202398bb25_0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3202398bb25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76" name="Google Shape;476;g3202398bb25_0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202398bb2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202398bb2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264160" algn="l" rtl="0">
              <a:lnSpc>
                <a:spcPct val="100000"/>
              </a:lnSpc>
              <a:spcBef>
                <a:spcPts val="448"/>
              </a:spcBef>
              <a:spcAft>
                <a:spcPts val="0"/>
              </a:spcAft>
              <a:buClr>
                <a:srgbClr val="22314E"/>
              </a:buClr>
              <a:buSzPts val="1000"/>
              <a:buChar char="•"/>
            </a:pPr>
            <a:r>
              <a:rPr lang="en-GB" sz="1000">
                <a:solidFill>
                  <a:srgbClr val="22314E"/>
                </a:solidFill>
                <a:latin typeface="Arial"/>
                <a:ea typeface="Arial"/>
                <a:cs typeface="Arial"/>
                <a:sym typeface="Arial"/>
              </a:rPr>
              <a:t>External Context for HE Regulation</a:t>
            </a:r>
            <a:endParaRPr sz="1000">
              <a:solidFill>
                <a:srgbClr val="22314E"/>
              </a:solidFill>
              <a:latin typeface="Arial"/>
              <a:ea typeface="Arial"/>
              <a:cs typeface="Arial"/>
              <a:sym typeface="Arial"/>
            </a:endParaRPr>
          </a:p>
          <a:p>
            <a:pPr marL="342900" lvl="0" indent="-264160" algn="l" rtl="0">
              <a:lnSpc>
                <a:spcPct val="100000"/>
              </a:lnSpc>
              <a:spcBef>
                <a:spcPts val="448"/>
              </a:spcBef>
              <a:spcAft>
                <a:spcPts val="0"/>
              </a:spcAft>
              <a:buClr>
                <a:srgbClr val="22314E"/>
              </a:buClr>
              <a:buSzPts val="1000"/>
              <a:buChar char="•"/>
            </a:pPr>
            <a:r>
              <a:rPr lang="en-GB" sz="1000">
                <a:solidFill>
                  <a:srgbClr val="22314E"/>
                </a:solidFill>
                <a:latin typeface="Arial"/>
                <a:ea typeface="Arial"/>
                <a:cs typeface="Arial"/>
                <a:sym typeface="Arial"/>
              </a:rPr>
              <a:t>Role of the Academic Governance and Quality Team</a:t>
            </a:r>
            <a:endParaRPr sz="1000">
              <a:solidFill>
                <a:srgbClr val="22314E"/>
              </a:solidFill>
              <a:latin typeface="Arial"/>
              <a:ea typeface="Arial"/>
              <a:cs typeface="Arial"/>
              <a:sym typeface="Arial"/>
            </a:endParaRPr>
          </a:p>
          <a:p>
            <a:pPr marL="342900" lvl="0" indent="-264160" algn="l" rtl="0">
              <a:lnSpc>
                <a:spcPct val="100000"/>
              </a:lnSpc>
              <a:spcBef>
                <a:spcPts val="448"/>
              </a:spcBef>
              <a:spcAft>
                <a:spcPts val="0"/>
              </a:spcAft>
              <a:buClr>
                <a:srgbClr val="22314E"/>
              </a:buClr>
              <a:buSzPts val="1000"/>
              <a:buChar char="•"/>
            </a:pPr>
            <a:r>
              <a:rPr lang="en-GB" sz="1000">
                <a:solidFill>
                  <a:srgbClr val="22314E"/>
                </a:solidFill>
                <a:latin typeface="Arial"/>
                <a:ea typeface="Arial"/>
                <a:cs typeface="Arial"/>
                <a:sym typeface="Arial"/>
              </a:rPr>
              <a:t>B Condition Compliance Through a Student Journey</a:t>
            </a:r>
            <a:endParaRPr sz="1000">
              <a:solidFill>
                <a:srgbClr val="22314E"/>
              </a:solidFill>
              <a:latin typeface="Arial"/>
              <a:ea typeface="Arial"/>
              <a:cs typeface="Arial"/>
              <a:sym typeface="Arial"/>
            </a:endParaRPr>
          </a:p>
          <a:p>
            <a:pPr marL="0" lvl="0" indent="0" algn="l" rtl="0">
              <a:lnSpc>
                <a:spcPct val="100000"/>
              </a:lnSpc>
              <a:spcBef>
                <a:spcPts val="448"/>
              </a:spcBef>
              <a:spcAft>
                <a:spcPts val="0"/>
              </a:spcAft>
              <a:buSzPts val="1400"/>
              <a:buNone/>
            </a:pPr>
            <a:endParaRPr sz="1000">
              <a:solidFill>
                <a:srgbClr val="22314E"/>
              </a:solidFill>
              <a:latin typeface="Arial"/>
              <a:ea typeface="Arial"/>
              <a:cs typeface="Arial"/>
              <a:sym typeface="Arial"/>
            </a:endParaRPr>
          </a:p>
          <a:p>
            <a:pPr marL="0" lvl="0" indent="0" algn="l" rtl="0">
              <a:lnSpc>
                <a:spcPct val="100000"/>
              </a:lnSpc>
              <a:spcBef>
                <a:spcPts val="448"/>
              </a:spcBef>
              <a:spcAft>
                <a:spcPts val="0"/>
              </a:spcAft>
              <a:buSzPts val="1400"/>
              <a:buNone/>
            </a:pPr>
            <a:r>
              <a:rPr lang="en-GB" sz="1000">
                <a:solidFill>
                  <a:srgbClr val="22314E"/>
                </a:solidFill>
                <a:latin typeface="Arial"/>
                <a:ea typeface="Arial"/>
                <a:cs typeface="Arial"/>
                <a:sym typeface="Arial"/>
              </a:rPr>
              <a:t>talk for about 20 - 25mins; have some questions at the end. lots of slides but these can be a resource. please do make sure you ask questions even if these feel obvious, it can be a complex topic;  </a:t>
            </a:r>
            <a:endParaRPr sz="1000">
              <a:solidFill>
                <a:srgbClr val="22314E"/>
              </a:solidFill>
              <a:latin typeface="Arial"/>
              <a:ea typeface="Arial"/>
              <a:cs typeface="Arial"/>
              <a:sym typeface="Arial"/>
            </a:endParaRPr>
          </a:p>
        </p:txBody>
      </p:sp>
      <p:sp>
        <p:nvSpPr>
          <p:cNvPr id="165" name="Google Shape;165;g3202398bb25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202398bb25_0_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3202398bb25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Equal regulatory requirements</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Often same procedures and policies - programme design, approval, modification and review  are all same. external examining and assessment all the same. </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Additional mechanisms for supporting partners to meet these standards</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e.g Link Tutors supporting marking, moderation</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Font typeface="Arial"/>
              <a:buAutoNum type="alphaLcPeriod"/>
            </a:pPr>
            <a:r>
              <a:rPr lang="en-GB" sz="850">
                <a:solidFill>
                  <a:srgbClr val="3C3C3C"/>
                </a:solidFill>
                <a:latin typeface="Arial"/>
                <a:ea typeface="Arial"/>
                <a:cs typeface="Arial"/>
                <a:sym typeface="Arial"/>
              </a:rPr>
              <a:t>approval of teaching staff</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Additional mechanisms for monitoring and seeking assurance</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e.g meetings/visits/partner review</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Font typeface="Arial"/>
              <a:buAutoNum type="alphaLcPeriod"/>
            </a:pPr>
            <a:r>
              <a:rPr lang="en-GB" sz="850">
                <a:solidFill>
                  <a:srgbClr val="3C3C3C"/>
                </a:solidFill>
                <a:latin typeface="Arial"/>
                <a:ea typeface="Arial"/>
                <a:cs typeface="Arial"/>
                <a:sym typeface="Arial"/>
              </a:rPr>
              <a:t>key performance indicators</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Additional administrative and operational frameworks where academic calendars and student lifecycles are different</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Risk Management</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Additional evidence bases for assurance</a:t>
            </a:r>
            <a:endParaRPr sz="850">
              <a:solidFill>
                <a:srgbClr val="3C3C3C"/>
              </a:solidFill>
              <a:latin typeface="Arial"/>
              <a:ea typeface="Arial"/>
              <a:cs typeface="Arial"/>
              <a:sym typeface="Arial"/>
            </a:endParaRPr>
          </a:p>
          <a:p>
            <a:pPr marL="914400" lvl="1" indent="-282575" algn="l" rtl="0">
              <a:lnSpc>
                <a:spcPct val="119231"/>
              </a:lnSpc>
              <a:spcBef>
                <a:spcPts val="0"/>
              </a:spcBef>
              <a:spcAft>
                <a:spcPts val="0"/>
              </a:spcAft>
              <a:buClr>
                <a:srgbClr val="3C3C3C"/>
              </a:buClr>
              <a:buSzPts val="850"/>
              <a:buAutoNum type="alphaLcPeriod"/>
            </a:pPr>
            <a:r>
              <a:rPr lang="en-GB" sz="850">
                <a:solidFill>
                  <a:srgbClr val="3C3C3C"/>
                </a:solidFill>
                <a:latin typeface="Arial"/>
                <a:ea typeface="Arial"/>
                <a:cs typeface="Arial"/>
                <a:sym typeface="Arial"/>
              </a:rPr>
              <a:t>Contract management and Partnership Approval Procedure</a:t>
            </a:r>
            <a:endParaRPr sz="850">
              <a:solidFill>
                <a:srgbClr val="3C3C3C"/>
              </a:solidFill>
              <a:latin typeface="Arial"/>
              <a:ea typeface="Arial"/>
              <a:cs typeface="Arial"/>
              <a:sym typeface="Arial"/>
            </a:endParaRPr>
          </a:p>
          <a:p>
            <a:pPr marL="457200" lvl="0" indent="-282575" algn="l" rtl="0">
              <a:lnSpc>
                <a:spcPct val="119231"/>
              </a:lnSpc>
              <a:spcBef>
                <a:spcPts val="0"/>
              </a:spcBef>
              <a:spcAft>
                <a:spcPts val="0"/>
              </a:spcAft>
              <a:buClr>
                <a:srgbClr val="3C3C3C"/>
              </a:buClr>
              <a:buSzPts val="850"/>
              <a:buAutoNum type="arabicPeriod"/>
            </a:pPr>
            <a:r>
              <a:rPr lang="en-GB" sz="850">
                <a:solidFill>
                  <a:srgbClr val="3C3C3C"/>
                </a:solidFill>
                <a:latin typeface="Arial"/>
                <a:ea typeface="Arial"/>
                <a:cs typeface="Arial"/>
                <a:sym typeface="Arial"/>
              </a:rPr>
              <a:t>New resource across key teams</a:t>
            </a:r>
            <a:endParaRPr sz="300"/>
          </a:p>
          <a:p>
            <a:pPr marL="0" lvl="0" indent="0" algn="l" rtl="0">
              <a:lnSpc>
                <a:spcPct val="100000"/>
              </a:lnSpc>
              <a:spcBef>
                <a:spcPts val="1500"/>
              </a:spcBef>
              <a:spcAft>
                <a:spcPts val="0"/>
              </a:spcAft>
              <a:buSzPts val="1400"/>
              <a:buNone/>
            </a:pPr>
            <a:endParaRPr/>
          </a:p>
        </p:txBody>
      </p:sp>
      <p:sp>
        <p:nvSpPr>
          <p:cNvPr id="486" name="Google Shape;486;g3202398bb25_0_2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62e21b45d_0_7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2d62e21b45d_0_7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202398bb25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3202398bb25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505" name="Google Shape;505;g3202398bb25_0_3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1aad6ff0ea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31aad6ff0ea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202398bb25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202398bb25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regulatory arrangements are different for england in comparison to the rest of the UK. </a:t>
            </a:r>
            <a:endParaRPr/>
          </a:p>
          <a:p>
            <a:pPr marL="0" lvl="0" indent="0" algn="l" rtl="0">
              <a:lnSpc>
                <a:spcPct val="100000"/>
              </a:lnSpc>
              <a:spcBef>
                <a:spcPts val="0"/>
              </a:spcBef>
              <a:spcAft>
                <a:spcPts val="0"/>
              </a:spcAft>
              <a:buClr>
                <a:schemeClr val="dk1"/>
              </a:buClr>
              <a:buSzPts val="1200"/>
              <a:buFont typeface="Calibri"/>
              <a:buNone/>
            </a:pPr>
            <a:r>
              <a:rPr lang="en-GB"/>
              <a:t>The QAA regulates quality and standards for Scotland, Wales and Northern Ireland. The OfS is the english regulatory body (established by Higher Education and Research Act (HERA) 2017) Herand the QAA acts as the Designated Quality Body until end of March 2023; after which OfS will act as interim assessor of quality and standards.  The QAA uses the Quality Code as its Framework for the nations apart from England; and Ofs uses the regulatory framework.  Established by the Higher Education and Research Act (HERA) 2017.</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75" name="Google Shape;175;g3202398bb25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02398bb25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202398bb2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OfS has four primary regulatory objective (READ); these are the wider contextual backdrop to all of the conditions that the OfS sets for universities, and are essentially the </a:t>
            </a:r>
            <a:r>
              <a:rPr lang="en-GB" b="1"/>
              <a:t>purpose </a:t>
            </a:r>
            <a:r>
              <a:rPr lang="en-GB"/>
              <a:t>of the regulatory framework.</a:t>
            </a:r>
            <a:endParaRPr/>
          </a:p>
          <a:p>
            <a:pPr marL="0" lvl="0" indent="0" algn="l" rtl="0">
              <a:lnSpc>
                <a:spcPct val="100000"/>
              </a:lnSpc>
              <a:spcBef>
                <a:spcPts val="0"/>
              </a:spcBef>
              <a:spcAft>
                <a:spcPts val="0"/>
              </a:spcAft>
              <a:buSzPts val="1400"/>
              <a:buNone/>
            </a:pPr>
            <a:endParaRPr/>
          </a:p>
        </p:txBody>
      </p:sp>
      <p:sp>
        <p:nvSpPr>
          <p:cNvPr id="185" name="Google Shape;185;g3202398bb25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202398bb25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202398bb2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conditions set out from A - G; we’re going to be focusing on B conditions around quality, standards and student outcomes. also pick up on C1 which relates to how we comply with consumer law, as students are consumer under the law</a:t>
            </a:r>
            <a:endParaRPr/>
          </a:p>
        </p:txBody>
      </p:sp>
      <p:sp>
        <p:nvSpPr>
          <p:cNvPr id="195" name="Google Shape;195;g3202398bb25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202398bb25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202398bb2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six B conditions, B1 and B2 are about high quality academic experience for students; ensuring that we provide all the necessary resource and support for student to engage effectively in HE and go on to be successful beyond HE</a:t>
            </a:r>
            <a:endParaRPr/>
          </a:p>
          <a:p>
            <a:pPr marL="0" lvl="0" indent="0" algn="l" rtl="0">
              <a:lnSpc>
                <a:spcPct val="100000"/>
              </a:lnSpc>
              <a:spcBef>
                <a:spcPts val="0"/>
              </a:spcBef>
              <a:spcAft>
                <a:spcPts val="0"/>
              </a:spcAft>
              <a:buSzPts val="1400"/>
              <a:buNone/>
            </a:pPr>
            <a:r>
              <a:rPr lang="en-GB"/>
              <a:t>b3 is about student outcomes, which we’ll look at in more detail later on; it’s about students continuing and completing their studies successfully, </a:t>
            </a:r>
            <a:endParaRPr/>
          </a:p>
          <a:p>
            <a:pPr marL="0" lvl="0" indent="0" algn="l" rtl="0">
              <a:lnSpc>
                <a:spcPct val="100000"/>
              </a:lnSpc>
              <a:spcBef>
                <a:spcPts val="0"/>
              </a:spcBef>
              <a:spcAft>
                <a:spcPts val="0"/>
              </a:spcAft>
              <a:buSzPts val="1400"/>
              <a:buNone/>
            </a:pPr>
            <a:r>
              <a:rPr lang="en-GB"/>
              <a:t>B4 and B5 are around we set, maintain and assess academic standards and give out credible awards that reflect UK standards - we’ll cover this in more detail </a:t>
            </a:r>
            <a:endParaRPr/>
          </a:p>
          <a:p>
            <a:pPr marL="0" lvl="0" indent="0" algn="l" rtl="0">
              <a:lnSpc>
                <a:spcPct val="100000"/>
              </a:lnSpc>
              <a:spcBef>
                <a:spcPts val="0"/>
              </a:spcBef>
              <a:spcAft>
                <a:spcPts val="0"/>
              </a:spcAft>
              <a:buSzPts val="1400"/>
              <a:buNone/>
            </a:pPr>
            <a:r>
              <a:rPr lang="en-GB"/>
              <a:t>B6 is participation in the teaching excellence framework; not going to cover in great detail, this is something that we take part in every five years, many of the ways in which we support students to achieve successful outcomes are also evidenced in our tef submission. </a:t>
            </a:r>
            <a:endParaRPr/>
          </a:p>
          <a:p>
            <a:pPr marL="0" lvl="0" indent="0" algn="l" rtl="0">
              <a:lnSpc>
                <a:spcPct val="100000"/>
              </a:lnSpc>
              <a:spcBef>
                <a:spcPts val="0"/>
              </a:spcBef>
              <a:spcAft>
                <a:spcPts val="0"/>
              </a:spcAft>
              <a:buSzPts val="1400"/>
              <a:buNone/>
            </a:pPr>
            <a:r>
              <a:rPr lang="en-GB"/>
              <a:t>c1 is about students as consumers; how do we ensure that we take account of guidance around consumer legislation and ensure students rights are protected</a:t>
            </a:r>
            <a:endParaRPr/>
          </a:p>
          <a:p>
            <a:pPr marL="0" lvl="0" indent="0" algn="l" rtl="0">
              <a:lnSpc>
                <a:spcPct val="100000"/>
              </a:lnSpc>
              <a:spcBef>
                <a:spcPts val="0"/>
              </a:spcBef>
              <a:spcAft>
                <a:spcPts val="0"/>
              </a:spcAft>
              <a:buSzPts val="1400"/>
              <a:buNone/>
            </a:pPr>
            <a:endParaRPr/>
          </a:p>
        </p:txBody>
      </p:sp>
      <p:sp>
        <p:nvSpPr>
          <p:cNvPr id="204" name="Google Shape;204;g3202398bb25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202398bb25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3202398bb25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Part of Governance, Legal and Compliance Team - report to the University Secretary. Very close working relationships with PVC Academic Planning and PVC Student Experience to deliver</a:t>
            </a:r>
            <a:endParaRPr/>
          </a:p>
          <a:p>
            <a:pPr marL="0" lvl="0" indent="0" algn="l" rtl="0">
              <a:lnSpc>
                <a:spcPct val="100000"/>
              </a:lnSpc>
              <a:spcBef>
                <a:spcPts val="0"/>
              </a:spcBef>
              <a:spcAft>
                <a:spcPts val="0"/>
              </a:spcAft>
              <a:buSzPts val="1400"/>
              <a:buNone/>
            </a:pPr>
            <a:r>
              <a:rPr lang="en-GB"/>
              <a:t>Newly expanded - two posts dedicated to supporting the frameworks that ensure academic compliance and risk management for our partnership provision - Gavin and Anthony</a:t>
            </a:r>
            <a:endParaRPr/>
          </a:p>
          <a:p>
            <a:pPr marL="0" lvl="0" indent="0" algn="l" rtl="0">
              <a:lnSpc>
                <a:spcPct val="100000"/>
              </a:lnSpc>
              <a:spcBef>
                <a:spcPts val="0"/>
              </a:spcBef>
              <a:spcAft>
                <a:spcPts val="0"/>
              </a:spcAft>
              <a:buSzPts val="1400"/>
              <a:buNone/>
            </a:pPr>
            <a:r>
              <a:rPr lang="en-GB"/>
              <a:t>Academic Quality Advisors have key links with certain Schools</a:t>
            </a:r>
            <a:endParaRPr/>
          </a:p>
          <a:p>
            <a:pPr marL="0" lvl="0" indent="0" algn="l" rtl="0">
              <a:lnSpc>
                <a:spcPct val="100000"/>
              </a:lnSpc>
              <a:spcBef>
                <a:spcPts val="0"/>
              </a:spcBef>
              <a:spcAft>
                <a:spcPts val="0"/>
              </a:spcAft>
              <a:buSzPts val="1400"/>
              <a:buNone/>
            </a:pPr>
            <a:r>
              <a:rPr lang="en-GB"/>
              <a:t>Fully staffed team with four new starters since January</a:t>
            </a:r>
            <a:endParaRPr/>
          </a:p>
        </p:txBody>
      </p:sp>
      <p:sp>
        <p:nvSpPr>
          <p:cNvPr id="214" name="Google Shape;214;g3202398bb25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202398bb25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202398bb25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9231"/>
              </a:lnSpc>
              <a:spcBef>
                <a:spcPts val="0"/>
              </a:spcBef>
              <a:spcAft>
                <a:spcPts val="0"/>
              </a:spcAft>
              <a:buClr>
                <a:schemeClr val="dk1"/>
              </a:buClr>
              <a:buSzPts val="1100"/>
              <a:buFont typeface="Arial"/>
              <a:buNone/>
            </a:pPr>
            <a:r>
              <a:rPr lang="en-GB" sz="1000">
                <a:solidFill>
                  <a:srgbClr val="22314E"/>
                </a:solidFill>
                <a:latin typeface="Arial"/>
                <a:ea typeface="Arial"/>
                <a:cs typeface="Arial"/>
                <a:sym typeface="Arial"/>
              </a:rPr>
              <a:t>Responsible for the frameworks, policies and procedures that support the University in complying with external regulatory requirements for quality assurance and academic standards. </a:t>
            </a:r>
            <a:endParaRPr sz="1000">
              <a:solidFill>
                <a:srgbClr val="22314E"/>
              </a:solidFill>
              <a:latin typeface="Arial"/>
              <a:ea typeface="Arial"/>
              <a:cs typeface="Arial"/>
              <a:sym typeface="Arial"/>
            </a:endParaRPr>
          </a:p>
          <a:p>
            <a:pPr marL="0" lvl="0" indent="0" algn="l" rtl="0">
              <a:lnSpc>
                <a:spcPct val="119231"/>
              </a:lnSpc>
              <a:spcBef>
                <a:spcPts val="0"/>
              </a:spcBef>
              <a:spcAft>
                <a:spcPts val="0"/>
              </a:spcAft>
              <a:buClr>
                <a:schemeClr val="dk1"/>
              </a:buClr>
              <a:buSzPts val="1100"/>
              <a:buFont typeface="Arial"/>
              <a:buNone/>
            </a:pPr>
            <a:endParaRPr sz="1000"/>
          </a:p>
          <a:p>
            <a:pPr marL="457200" lvl="0" indent="-292100" algn="l" rtl="0">
              <a:lnSpc>
                <a:spcPct val="119231"/>
              </a:lnSpc>
              <a:spcBef>
                <a:spcPts val="0"/>
              </a:spcBef>
              <a:spcAft>
                <a:spcPts val="0"/>
              </a:spcAft>
              <a:buClr>
                <a:srgbClr val="3C3C3C"/>
              </a:buClr>
              <a:buSzPts val="1000"/>
              <a:buAutoNum type="arabicPeriod"/>
            </a:pPr>
            <a:r>
              <a:rPr lang="en-GB" sz="1000">
                <a:solidFill>
                  <a:srgbClr val="22314E"/>
                </a:solidFill>
                <a:latin typeface="Arial"/>
                <a:ea typeface="Arial"/>
                <a:cs typeface="Arial"/>
                <a:sym typeface="Arial"/>
              </a:rPr>
              <a:t>Academic Governance (Academic Board and Sub-Committees)</a:t>
            </a:r>
            <a:endParaRPr sz="1000">
              <a:solidFill>
                <a:srgbClr val="22314E"/>
              </a:solidFill>
              <a:latin typeface="Arial"/>
              <a:ea typeface="Arial"/>
              <a:cs typeface="Arial"/>
              <a:sym typeface="Arial"/>
            </a:endParaRPr>
          </a:p>
          <a:p>
            <a:pPr marL="457200" lvl="0" indent="-292100" algn="l" rtl="0">
              <a:lnSpc>
                <a:spcPct val="119231"/>
              </a:lnSpc>
              <a:spcBef>
                <a:spcPts val="0"/>
              </a:spcBef>
              <a:spcAft>
                <a:spcPts val="0"/>
              </a:spcAft>
              <a:buClr>
                <a:srgbClr val="3C3C3C"/>
              </a:buClr>
              <a:buSzPts val="1000"/>
              <a:buAutoNum type="arabicPeriod"/>
            </a:pPr>
            <a:r>
              <a:rPr lang="en-GB" sz="1000">
                <a:solidFill>
                  <a:srgbClr val="22314E"/>
                </a:solidFill>
                <a:latin typeface="Arial"/>
                <a:ea typeface="Arial"/>
                <a:cs typeface="Arial"/>
                <a:sym typeface="Arial"/>
              </a:rPr>
              <a:t>Academic Policy (student policies for awarding, assessment)</a:t>
            </a:r>
            <a:endParaRPr sz="1000">
              <a:solidFill>
                <a:srgbClr val="22314E"/>
              </a:solidFill>
              <a:latin typeface="Arial"/>
              <a:ea typeface="Arial"/>
              <a:cs typeface="Arial"/>
              <a:sym typeface="Arial"/>
            </a:endParaRPr>
          </a:p>
          <a:p>
            <a:pPr marL="457200" lvl="0" indent="-292100" algn="l" rtl="0">
              <a:lnSpc>
                <a:spcPct val="119231"/>
              </a:lnSpc>
              <a:spcBef>
                <a:spcPts val="0"/>
              </a:spcBef>
              <a:spcAft>
                <a:spcPts val="0"/>
              </a:spcAft>
              <a:buClr>
                <a:srgbClr val="3C3C3C"/>
              </a:buClr>
              <a:buSzPts val="1000"/>
              <a:buAutoNum type="arabicPeriod"/>
            </a:pPr>
            <a:r>
              <a:rPr lang="en-GB" sz="1000">
                <a:solidFill>
                  <a:srgbClr val="22314E"/>
                </a:solidFill>
                <a:latin typeface="Arial"/>
                <a:ea typeface="Arial"/>
                <a:cs typeface="Arial"/>
                <a:sym typeface="Arial"/>
              </a:rPr>
              <a:t>Quality Assurance and Academic Standards (programme approval, change, review, closure)</a:t>
            </a:r>
            <a:endParaRPr sz="1000">
              <a:solidFill>
                <a:srgbClr val="22314E"/>
              </a:solidFill>
              <a:latin typeface="Arial"/>
              <a:ea typeface="Arial"/>
              <a:cs typeface="Arial"/>
              <a:sym typeface="Arial"/>
            </a:endParaRPr>
          </a:p>
          <a:p>
            <a:pPr marL="0" lvl="0" indent="0" algn="l" rtl="0">
              <a:lnSpc>
                <a:spcPct val="119231"/>
              </a:lnSpc>
              <a:spcBef>
                <a:spcPts val="0"/>
              </a:spcBef>
              <a:spcAft>
                <a:spcPts val="0"/>
              </a:spcAft>
              <a:buSzPts val="1400"/>
              <a:buNone/>
            </a:pPr>
            <a:r>
              <a:rPr lang="en-GB" sz="1000">
                <a:solidFill>
                  <a:srgbClr val="22314E"/>
                </a:solidFill>
                <a:latin typeface="Arial"/>
                <a:ea typeface="Arial"/>
                <a:cs typeface="Arial"/>
                <a:sym typeface="Arial"/>
              </a:rPr>
              <a:t>Key cross university working relationships to deliver on our work</a:t>
            </a:r>
            <a:endParaRPr sz="1000">
              <a:solidFill>
                <a:srgbClr val="22314E"/>
              </a:solidFill>
              <a:latin typeface="Arial"/>
              <a:ea typeface="Arial"/>
              <a:cs typeface="Arial"/>
              <a:sym typeface="Arial"/>
            </a:endParaRPr>
          </a:p>
          <a:p>
            <a:pPr marL="0" lvl="0" indent="0" algn="l" rtl="0">
              <a:lnSpc>
                <a:spcPct val="100000"/>
              </a:lnSpc>
              <a:spcBef>
                <a:spcPts val="1500"/>
              </a:spcBef>
              <a:spcAft>
                <a:spcPts val="0"/>
              </a:spcAft>
              <a:buSzPts val="1400"/>
              <a:buNone/>
            </a:pPr>
            <a:endParaRPr/>
          </a:p>
        </p:txBody>
      </p:sp>
      <p:sp>
        <p:nvSpPr>
          <p:cNvPr id="238" name="Google Shape;238;g3202398bb25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202398bb25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202398bb25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a:t>The B3 metrics and student experience priority underpins the key driver for the programme review process (see ‘Programme Review’). </a:t>
            </a:r>
            <a:endParaRPr/>
          </a:p>
          <a:p>
            <a:pPr marL="0" marR="0" lvl="0" indent="0" algn="l" rtl="0">
              <a:lnSpc>
                <a:spcPct val="100000"/>
              </a:lnSpc>
              <a:spcBef>
                <a:spcPts val="0"/>
              </a:spcBef>
              <a:spcAft>
                <a:spcPts val="0"/>
              </a:spcAft>
              <a:buClr>
                <a:schemeClr val="dk1"/>
              </a:buClr>
              <a:buSzPts val="1100"/>
              <a:buFont typeface="Arial"/>
              <a:buNone/>
            </a:pPr>
            <a:r>
              <a:rPr lang="en-GB"/>
              <a:t>2. The stabilising and development of educational partnerships is reflected in the plans to</a:t>
            </a:r>
            <a:endParaRPr/>
          </a:p>
          <a:p>
            <a:pPr marL="0" marR="0" lvl="0" indent="0" algn="l" rtl="0">
              <a:lnSpc>
                <a:spcPct val="100000"/>
              </a:lnSpc>
              <a:spcBef>
                <a:spcPts val="0"/>
              </a:spcBef>
              <a:spcAft>
                <a:spcPts val="0"/>
              </a:spcAft>
              <a:buClr>
                <a:schemeClr val="dk1"/>
              </a:buClr>
              <a:buSzPts val="1100"/>
              <a:buFont typeface="Arial"/>
              <a:buNone/>
            </a:pPr>
            <a:r>
              <a:rPr lang="en-GB"/>
              <a:t>strengthen academic compliance and improve partnership operations (see ‘Partnership Approval</a:t>
            </a:r>
            <a:endParaRPr/>
          </a:p>
          <a:p>
            <a:pPr marL="0" marR="0" lvl="0" indent="0" algn="l" rtl="0">
              <a:lnSpc>
                <a:spcPct val="100000"/>
              </a:lnSpc>
              <a:spcBef>
                <a:spcPts val="0"/>
              </a:spcBef>
              <a:spcAft>
                <a:spcPts val="0"/>
              </a:spcAft>
              <a:buClr>
                <a:schemeClr val="dk1"/>
              </a:buClr>
              <a:buSzPts val="1100"/>
              <a:buFont typeface="Arial"/>
              <a:buNone/>
            </a:pPr>
            <a:r>
              <a:rPr lang="en-GB"/>
              <a:t>and Management’)</a:t>
            </a:r>
            <a:endParaRPr/>
          </a:p>
          <a:p>
            <a:pPr marL="0" marR="0" lvl="0" indent="0" algn="l" rtl="0">
              <a:lnSpc>
                <a:spcPct val="100000"/>
              </a:lnSpc>
              <a:spcBef>
                <a:spcPts val="0"/>
              </a:spcBef>
              <a:spcAft>
                <a:spcPts val="0"/>
              </a:spcAft>
              <a:buClr>
                <a:schemeClr val="dk1"/>
              </a:buClr>
              <a:buSzPts val="1100"/>
              <a:buFont typeface="Arial"/>
              <a:buNone/>
            </a:pPr>
            <a:r>
              <a:rPr lang="en-GB"/>
              <a:t>3. The enhancement of our external profile is supported by the development of new programme provision and regulations and procedures to meet the Lifelong Learning Agenda (see ‘Programme Approval’).</a:t>
            </a:r>
            <a:endParaRPr/>
          </a:p>
          <a:p>
            <a:pPr marL="0" marR="0" lvl="0" indent="0" algn="l" rtl="0">
              <a:lnSpc>
                <a:spcPct val="100000"/>
              </a:lnSpc>
              <a:spcBef>
                <a:spcPts val="0"/>
              </a:spcBef>
              <a:spcAft>
                <a:spcPts val="0"/>
              </a:spcAft>
              <a:buClr>
                <a:schemeClr val="dk1"/>
              </a:buClr>
              <a:buSzPts val="1100"/>
              <a:buFont typeface="Arial"/>
              <a:buNone/>
            </a:pPr>
            <a:r>
              <a:rPr lang="en-GB"/>
              <a:t>4. Recruitment and retention is supported through the Programme Review process with analysis of course level recruitment and marketing activities, and continuation rates. Undertaking policy review and reporting outcomes from progression, withdrawal, transfer and completion processes</a:t>
            </a:r>
            <a:endParaRPr/>
          </a:p>
          <a:p>
            <a:pPr marL="0" marR="0" lvl="0" indent="0" algn="l" rtl="0">
              <a:lnSpc>
                <a:spcPct val="100000"/>
              </a:lnSpc>
              <a:spcBef>
                <a:spcPts val="0"/>
              </a:spcBef>
              <a:spcAft>
                <a:spcPts val="0"/>
              </a:spcAft>
              <a:buClr>
                <a:schemeClr val="dk1"/>
              </a:buClr>
              <a:buSzPts val="1100"/>
              <a:buFont typeface="Arial"/>
              <a:buNone/>
            </a:pPr>
            <a:r>
              <a:rPr lang="en-GB"/>
              <a:t>also support this objective.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47" name="Google Shape;247;g3202398bb25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800"/>
              <a:buFont typeface="Arial"/>
              <a:buNone/>
              <a:defRPr>
                <a:latin typeface="Arial"/>
                <a:ea typeface="Arial"/>
                <a:cs typeface="Arial"/>
                <a:sym typeface="Aria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85" name="Google Shape;85;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atin typeface="Arial"/>
                <a:ea typeface="Arial"/>
                <a:cs typeface="Arial"/>
                <a:sym typeface="Arial"/>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87" name="Google Shape;87;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88" name="Google Shape;88;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solidFill>
                  <a:schemeClr val="dk1"/>
                </a:solidFill>
              </a:defRPr>
            </a:lvl2pPr>
            <a:lvl3pPr marL="0" lvl="2" indent="0" algn="r">
              <a:spcBef>
                <a:spcPts val="0"/>
              </a:spcBef>
              <a:buNone/>
              <a:defRPr>
                <a:solidFill>
                  <a:schemeClr val="dk1"/>
                </a:solidFill>
              </a:defRPr>
            </a:lvl3pPr>
            <a:lvl4pPr marL="0" lvl="3" indent="0" algn="r">
              <a:spcBef>
                <a:spcPts val="0"/>
              </a:spcBef>
              <a:buNone/>
              <a:defRPr>
                <a:solidFill>
                  <a:schemeClr val="dk1"/>
                </a:solidFill>
              </a:defRPr>
            </a:lvl4pPr>
            <a:lvl5pPr marL="0" lvl="4" indent="0" algn="r">
              <a:spcBef>
                <a:spcPts val="0"/>
              </a:spcBef>
              <a:buNone/>
              <a:defRPr>
                <a:solidFill>
                  <a:schemeClr val="dk1"/>
                </a:solidFill>
              </a:defRPr>
            </a:lvl5pPr>
            <a:lvl6pPr marL="0" lvl="5" indent="0" algn="r">
              <a:spcBef>
                <a:spcPts val="0"/>
              </a:spcBef>
              <a:buNone/>
              <a:defRPr>
                <a:solidFill>
                  <a:schemeClr val="dk1"/>
                </a:solidFill>
              </a:defRPr>
            </a:lvl6pPr>
            <a:lvl7pPr marL="0" lvl="6" indent="0" algn="r">
              <a:spcBef>
                <a:spcPts val="0"/>
              </a:spcBef>
              <a:buNone/>
              <a:defRPr>
                <a:solidFill>
                  <a:schemeClr val="dk1"/>
                </a:solidFill>
              </a:defRPr>
            </a:lvl7pPr>
            <a:lvl8pPr marL="0" lvl="7" indent="0" algn="r">
              <a:spcBef>
                <a:spcPts val="0"/>
              </a:spcBef>
              <a:buNone/>
              <a:defRPr>
                <a:solidFill>
                  <a:schemeClr val="dk1"/>
                </a:solidFill>
              </a:defRPr>
            </a:lvl8pPr>
            <a:lvl9pPr marL="0" lvl="8" indent="0" algn="r">
              <a:spcBef>
                <a:spcPts val="0"/>
              </a:spcBef>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2" name="Google Shape;92;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8" name="Google Shape;98;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800"/>
              <a:buNon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03" name="Google Shape;103;p1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4" name="Google Shape;104;p1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5" name="Google Shape;105;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06" name="Google Shape;106;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07" name="Google Shape;107;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solidFill>
                  <a:schemeClr val="dk1"/>
                </a:solidFill>
              </a:defRPr>
            </a:lvl2pPr>
            <a:lvl3pPr marL="0" lvl="2" indent="0" algn="r">
              <a:spcBef>
                <a:spcPts val="0"/>
              </a:spcBef>
              <a:buNone/>
              <a:defRPr>
                <a:solidFill>
                  <a:schemeClr val="dk1"/>
                </a:solidFill>
              </a:defRPr>
            </a:lvl3pPr>
            <a:lvl4pPr marL="0" lvl="3" indent="0" algn="r">
              <a:spcBef>
                <a:spcPts val="0"/>
              </a:spcBef>
              <a:buNone/>
              <a:defRPr>
                <a:solidFill>
                  <a:schemeClr val="dk1"/>
                </a:solidFill>
              </a:defRPr>
            </a:lvl4pPr>
            <a:lvl5pPr marL="0" lvl="4" indent="0" algn="r">
              <a:spcBef>
                <a:spcPts val="0"/>
              </a:spcBef>
              <a:buNone/>
              <a:defRPr>
                <a:solidFill>
                  <a:schemeClr val="dk1"/>
                </a:solidFill>
              </a:defRPr>
            </a:lvl5pPr>
            <a:lvl6pPr marL="0" lvl="5" indent="0" algn="r">
              <a:spcBef>
                <a:spcPts val="0"/>
              </a:spcBef>
              <a:buNone/>
              <a:defRPr>
                <a:solidFill>
                  <a:schemeClr val="dk1"/>
                </a:solidFill>
              </a:defRPr>
            </a:lvl6pPr>
            <a:lvl7pPr marL="0" lvl="6" indent="0" algn="r">
              <a:spcBef>
                <a:spcPts val="0"/>
              </a:spcBef>
              <a:buNone/>
              <a:defRPr>
                <a:solidFill>
                  <a:schemeClr val="dk1"/>
                </a:solidFill>
              </a:defRPr>
            </a:lvl7pPr>
            <a:lvl8pPr marL="0" lvl="7" indent="0" algn="r">
              <a:spcBef>
                <a:spcPts val="0"/>
              </a:spcBef>
              <a:buNone/>
              <a:defRPr>
                <a:solidFill>
                  <a:schemeClr val="dk1"/>
                </a:solidFill>
              </a:defRPr>
            </a:lvl8pPr>
            <a:lvl9pPr marL="0" lvl="8" indent="0" algn="r">
              <a:spcBef>
                <a:spcPts val="0"/>
              </a:spcBef>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11" name="Google Shape;111;p1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2" name="Google Shape;112;p1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3" name="Google Shape;113;p1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4" name="Google Shape;114;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800"/>
              <a:buNon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19" name="Google Shape;119;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20" name="Google Shape;120;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None/>
              <a:defRPr>
                <a:solidFill>
                  <a:schemeClr val="dk1"/>
                </a:solidFill>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121" name="Google Shape;121;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dk1"/>
                </a:solidFill>
              </a:defRPr>
            </a:lvl1pPr>
            <a:lvl2pPr marL="0" lvl="1" indent="0" algn="r">
              <a:spcBef>
                <a:spcPts val="0"/>
              </a:spcBef>
              <a:buNone/>
              <a:defRPr>
                <a:solidFill>
                  <a:schemeClr val="dk1"/>
                </a:solidFill>
              </a:defRPr>
            </a:lvl2pPr>
            <a:lvl3pPr marL="0" lvl="2" indent="0" algn="r">
              <a:spcBef>
                <a:spcPts val="0"/>
              </a:spcBef>
              <a:buNone/>
              <a:defRPr>
                <a:solidFill>
                  <a:schemeClr val="dk1"/>
                </a:solidFill>
              </a:defRPr>
            </a:lvl3pPr>
            <a:lvl4pPr marL="0" lvl="3" indent="0" algn="r">
              <a:spcBef>
                <a:spcPts val="0"/>
              </a:spcBef>
              <a:buNone/>
              <a:defRPr>
                <a:solidFill>
                  <a:schemeClr val="dk1"/>
                </a:solidFill>
              </a:defRPr>
            </a:lvl4pPr>
            <a:lvl5pPr marL="0" lvl="4" indent="0" algn="r">
              <a:spcBef>
                <a:spcPts val="0"/>
              </a:spcBef>
              <a:buNone/>
              <a:defRPr>
                <a:solidFill>
                  <a:schemeClr val="dk1"/>
                </a:solidFill>
              </a:defRPr>
            </a:lvl5pPr>
            <a:lvl6pPr marL="0" lvl="5" indent="0" algn="r">
              <a:spcBef>
                <a:spcPts val="0"/>
              </a:spcBef>
              <a:buNone/>
              <a:defRPr>
                <a:solidFill>
                  <a:schemeClr val="dk1"/>
                </a:solidFill>
              </a:defRPr>
            </a:lvl6pPr>
            <a:lvl7pPr marL="0" lvl="6" indent="0" algn="r">
              <a:spcBef>
                <a:spcPts val="0"/>
              </a:spcBef>
              <a:buNone/>
              <a:defRPr>
                <a:solidFill>
                  <a:schemeClr val="dk1"/>
                </a:solidFill>
              </a:defRPr>
            </a:lvl7pPr>
            <a:lvl8pPr marL="0" lvl="7" indent="0" algn="r">
              <a:spcBef>
                <a:spcPts val="0"/>
              </a:spcBef>
              <a:buNone/>
              <a:defRPr>
                <a:solidFill>
                  <a:schemeClr val="dk1"/>
                </a:solidFill>
              </a:defRPr>
            </a:lvl8pPr>
            <a:lvl9pPr marL="0" lvl="8" indent="0" algn="r">
              <a:spcBef>
                <a:spcPts val="0"/>
              </a:spcBef>
              <a:buNone/>
              <a:defRPr>
                <a:solidFill>
                  <a:schemeClr val="dk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29" name="Google Shape;129;p2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0" name="Google Shape;130;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a:spLocks noGrp="1"/>
          </p:cNvSpPr>
          <p:nvPr>
            <p:ph type="pic" idx="2"/>
          </p:nvPr>
        </p:nvSpPr>
        <p:spPr>
          <a:xfrm>
            <a:off x="1792288" y="612775"/>
            <a:ext cx="5486400" cy="4114800"/>
          </a:xfrm>
          <a:prstGeom prst="rect">
            <a:avLst/>
          </a:prstGeom>
          <a:noFill/>
          <a:ln>
            <a:noFill/>
          </a:ln>
        </p:spPr>
      </p:sp>
      <p:sp>
        <p:nvSpPr>
          <p:cNvPr id="136" name="Google Shape;136;p2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a:spLocks noGrp="1"/>
          </p:cNvSpPr>
          <p:nvPr>
            <p:ph type="pic" idx="2"/>
          </p:nvPr>
        </p:nvSpPr>
        <p:spPr>
          <a:xfrm>
            <a:off x="1792288" y="612775"/>
            <a:ext cx="5486400" cy="4114800"/>
          </a:xfrm>
          <a:prstGeom prst="rect">
            <a:avLst/>
          </a:prstGeom>
          <a:noFill/>
          <a:ln>
            <a:noFill/>
          </a:ln>
        </p:spPr>
      </p:sp>
      <p:sp>
        <p:nvSpPr>
          <p:cNvPr id="61" name="Google Shape;61;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www.bathspa.ac.uk/media/bathspaacuk/about-us/policies/Degree-Outcomes-Statement.pdf" TargetMode="External"/><Relationship Id="rId3" Type="http://schemas.openxmlformats.org/officeDocument/2006/relationships/image" Target="../media/image3.png"/><Relationship Id="rId7" Type="http://schemas.openxmlformats.org/officeDocument/2006/relationships/hyperlink" Target="https://www.bathspa.ac.uk/media/bathspaacuk/about-us/policies/academic-and-student/Programme-Review-Statement-2022.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bathspa.ac.uk/about-us/governance/policies/" TargetMode="External"/><Relationship Id="rId5" Type="http://schemas.openxmlformats.org/officeDocument/2006/relationships/hyperlink" Target="https://www.bathspa.ac.uk/about-us/governance/academic-board/" TargetMode="External"/><Relationship Id="rId4" Type="http://schemas.openxmlformats.org/officeDocument/2006/relationships/hyperlink" Target="https://www.bathspa.ac.uk/about-us/governance/academic-governance-and-qual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11.jpg"/><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a:latin typeface="Arial"/>
                <a:ea typeface="Arial"/>
                <a:cs typeface="Arial"/>
                <a:sym typeface="Arial"/>
              </a:rPr>
              <a:t>CPD4</a:t>
            </a:r>
            <a:br>
              <a:rPr lang="en-GB" sz="4850" b="1">
                <a:latin typeface="Arial"/>
                <a:ea typeface="Arial"/>
                <a:cs typeface="Arial"/>
                <a:sym typeface="Arial"/>
              </a:rPr>
            </a:br>
            <a:r>
              <a:rPr lang="en-GB" sz="4850" b="1">
                <a:latin typeface="Arial"/>
                <a:ea typeface="Arial"/>
                <a:cs typeface="Arial"/>
                <a:sym typeface="Arial"/>
              </a:rPr>
              <a:t>Quality and Standards - Through a Student Journey</a:t>
            </a:r>
            <a:endParaRPr sz="4850" b="1">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b="1">
              <a:latin typeface="Arial"/>
              <a:ea typeface="Arial"/>
              <a:cs typeface="Arial"/>
              <a:sym typeface="Arial"/>
            </a:endParaRPr>
          </a:p>
        </p:txBody>
      </p:sp>
      <p:sp>
        <p:nvSpPr>
          <p:cNvPr id="157" name="Google Shape;157;p24"/>
          <p:cNvSpPr txBox="1">
            <a:spLocks noGrp="1"/>
          </p:cNvSpPr>
          <p:nvPr>
            <p:ph type="body" idx="1"/>
          </p:nvPr>
        </p:nvSpPr>
        <p:spPr>
          <a:xfrm>
            <a:off x="457200" y="3717031"/>
            <a:ext cx="8229600"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2000" b="1" dirty="0">
                <a:latin typeface="Arial"/>
                <a:ea typeface="Arial"/>
                <a:cs typeface="Arial"/>
                <a:sym typeface="Arial"/>
              </a:rPr>
              <a:t>Aim: 		Quality Assurance (QA) + Quality Enhancement 		(QE) in Assessment</a:t>
            </a:r>
            <a:endParaRPr sz="20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000" b="1" dirty="0">
                <a:latin typeface="Arial"/>
                <a:ea typeface="Arial"/>
                <a:cs typeface="Arial"/>
                <a:sym typeface="Arial"/>
              </a:rPr>
              <a:t>Duration: 	2 hours</a:t>
            </a:r>
            <a:endParaRPr sz="20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000" b="1" dirty="0">
                <a:latin typeface="Arial"/>
                <a:ea typeface="Arial"/>
                <a:cs typeface="Arial"/>
                <a:sym typeface="Arial"/>
              </a:rPr>
              <a:t>Audience: 	Lecturers, Course Leaders</a:t>
            </a:r>
            <a:endParaRPr sz="2000" b="1" dirty="0">
              <a:latin typeface="Arial"/>
              <a:ea typeface="Arial"/>
              <a:cs typeface="Arial"/>
              <a:sym typeface="Arial"/>
            </a:endParaRPr>
          </a:p>
        </p:txBody>
      </p:sp>
      <p:pic>
        <p:nvPicPr>
          <p:cNvPr id="161" name="Google Shape;161;p24" descr="BSU + Transform-ED + Partner logos&#10;"/>
          <p:cNvPicPr preferRelativeResize="0"/>
          <p:nvPr/>
        </p:nvPicPr>
        <p:blipFill rotWithShape="1">
          <a:blip r:embed="rId4">
            <a:alphaModFix/>
          </a:blip>
          <a:srcRect r="517"/>
          <a:stretch/>
        </p:blipFill>
        <p:spPr>
          <a:xfrm>
            <a:off x="0" y="5612550"/>
            <a:ext cx="9151200" cy="12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sz="4000" b="1" dirty="0">
                <a:latin typeface="Arial"/>
                <a:ea typeface="Arial"/>
                <a:cs typeface="Arial"/>
                <a:sym typeface="Arial"/>
              </a:rPr>
              <a:t>Quality and Standards - Through a Student Journey (1)</a:t>
            </a:r>
            <a:endParaRPr sz="4000" b="1" dirty="0">
              <a:latin typeface="Arial"/>
              <a:ea typeface="Arial"/>
              <a:cs typeface="Arial"/>
              <a:sym typeface="Arial"/>
            </a:endParaRPr>
          </a:p>
        </p:txBody>
      </p:sp>
      <p:sp>
        <p:nvSpPr>
          <p:cNvPr id="260" name="Google Shape;260;p33">
            <a:extLst>
              <a:ext uri="{C183D7F6-B498-43B3-948B-1728B52AA6E4}">
                <adec:decorative xmlns:adec="http://schemas.microsoft.com/office/drawing/2017/decorative" val="1"/>
              </a:ext>
            </a:extLst>
          </p:cNvPr>
          <p:cNvSpPr/>
          <p:nvPr/>
        </p:nvSpPr>
        <p:spPr>
          <a:xfrm>
            <a:off x="1386484" y="3549785"/>
            <a:ext cx="381600" cy="444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1" name="Google Shape;261;p33" descr="Image and text 'designing programmes'"/>
          <p:cNvGrpSpPr/>
          <p:nvPr/>
        </p:nvGrpSpPr>
        <p:grpSpPr>
          <a:xfrm>
            <a:off x="152375" y="3183777"/>
            <a:ext cx="1414580" cy="2290476"/>
            <a:chOff x="519875" y="1948510"/>
            <a:chExt cx="1310403" cy="1897975"/>
          </a:xfrm>
        </p:grpSpPr>
        <p:sp>
          <p:nvSpPr>
            <p:cNvPr id="262" name="Google Shape;262;p33"/>
            <p:cNvSpPr/>
            <p:nvPr/>
          </p:nvSpPr>
          <p:spPr>
            <a:xfrm>
              <a:off x="877947"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3"/>
            <p:cNvSpPr txBox="1"/>
            <p:nvPr/>
          </p:nvSpPr>
          <p:spPr>
            <a:xfrm>
              <a:off x="95669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sp>
          <p:nvSpPr>
            <p:cNvPr id="264" name="Google Shape;264;p33"/>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Designing Programmes</a:t>
              </a:r>
              <a:endParaRPr sz="1300" b="1" i="0" u="none" strike="noStrike" cap="none">
                <a:solidFill>
                  <a:srgbClr val="0C58D3"/>
                </a:solidFill>
                <a:latin typeface="Roboto"/>
                <a:ea typeface="Roboto"/>
                <a:cs typeface="Roboto"/>
                <a:sym typeface="Roboto"/>
              </a:endParaRPr>
            </a:p>
          </p:txBody>
        </p:sp>
        <p:sp>
          <p:nvSpPr>
            <p:cNvPr id="265" name="Google Shape;265;p33"/>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grpSp>
      <p:grpSp>
        <p:nvGrpSpPr>
          <p:cNvPr id="266" name="Google Shape;266;p33" descr="Image and text 'admitting students'"/>
          <p:cNvGrpSpPr/>
          <p:nvPr/>
        </p:nvGrpSpPr>
        <p:grpSpPr>
          <a:xfrm>
            <a:off x="1587101" y="3183777"/>
            <a:ext cx="1414577" cy="2290476"/>
            <a:chOff x="1848940" y="1948510"/>
            <a:chExt cx="1310400" cy="1897975"/>
          </a:xfrm>
        </p:grpSpPr>
        <p:sp>
          <p:nvSpPr>
            <p:cNvPr id="267" name="Google Shape;267;p33"/>
            <p:cNvSpPr/>
            <p:nvPr/>
          </p:nvSpPr>
          <p:spPr>
            <a:xfrm>
              <a:off x="2206990"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3"/>
            <p:cNvSpPr txBox="1"/>
            <p:nvPr/>
          </p:nvSpPr>
          <p:spPr>
            <a:xfrm>
              <a:off x="1848940"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Admitting Students</a:t>
              </a:r>
              <a:endParaRPr sz="1300" b="1" i="0" u="none" strike="noStrike" cap="none">
                <a:solidFill>
                  <a:srgbClr val="0C58D3"/>
                </a:solidFill>
                <a:latin typeface="Roboto"/>
                <a:ea typeface="Roboto"/>
                <a:cs typeface="Roboto"/>
                <a:sym typeface="Roboto"/>
              </a:endParaRPr>
            </a:p>
          </p:txBody>
        </p:sp>
        <p:sp>
          <p:nvSpPr>
            <p:cNvPr id="269" name="Google Shape;269;p33"/>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sp>
          <p:nvSpPr>
            <p:cNvPr id="270" name="Google Shape;270;p33"/>
            <p:cNvSpPr txBox="1"/>
            <p:nvPr/>
          </p:nvSpPr>
          <p:spPr>
            <a:xfrm>
              <a:off x="2285740"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grpSp>
      <p:grpSp>
        <p:nvGrpSpPr>
          <p:cNvPr id="271" name="Google Shape;271;p33" descr="Image and text 'delivering and supporting learning'"/>
          <p:cNvGrpSpPr/>
          <p:nvPr/>
        </p:nvGrpSpPr>
        <p:grpSpPr>
          <a:xfrm>
            <a:off x="3021852" y="3183776"/>
            <a:ext cx="1468020" cy="2290490"/>
            <a:chOff x="3178027" y="1948510"/>
            <a:chExt cx="1359907" cy="1897986"/>
          </a:xfrm>
        </p:grpSpPr>
        <p:sp>
          <p:nvSpPr>
            <p:cNvPr id="272" name="Google Shape;272;p33"/>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3"/>
            <p:cNvSpPr txBox="1"/>
            <p:nvPr/>
          </p:nvSpPr>
          <p:spPr>
            <a:xfrm>
              <a:off x="3178034" y="2841712"/>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Delivering and Supporting Learning</a:t>
              </a:r>
              <a:endParaRPr sz="1300" b="1" i="0" u="none" strike="noStrike" cap="none">
                <a:solidFill>
                  <a:srgbClr val="858585"/>
                </a:solidFill>
                <a:latin typeface="Roboto"/>
                <a:ea typeface="Roboto"/>
                <a:cs typeface="Roboto"/>
                <a:sym typeface="Roboto"/>
              </a:endParaRPr>
            </a:p>
          </p:txBody>
        </p:sp>
        <p:sp>
          <p:nvSpPr>
            <p:cNvPr id="274" name="Google Shape;274;p33"/>
            <p:cNvSpPr txBox="1"/>
            <p:nvPr/>
          </p:nvSpPr>
          <p:spPr>
            <a:xfrm>
              <a:off x="3178027" y="3400096"/>
              <a:ext cx="1359900" cy="44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75" name="Google Shape;275;p33"/>
            <p:cNvSpPr txBox="1"/>
            <p:nvPr/>
          </p:nvSpPr>
          <p:spPr>
            <a:xfrm>
              <a:off x="363957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276" name="Google Shape;276;p33" descr="Image and text 'reviewing and changing programmes'"/>
          <p:cNvGrpSpPr/>
          <p:nvPr/>
        </p:nvGrpSpPr>
        <p:grpSpPr>
          <a:xfrm>
            <a:off x="4511153" y="3183777"/>
            <a:ext cx="1414580" cy="2290476"/>
            <a:chOff x="4557650" y="1948510"/>
            <a:chExt cx="1310403" cy="1897975"/>
          </a:xfrm>
        </p:grpSpPr>
        <p:sp>
          <p:nvSpPr>
            <p:cNvPr id="277" name="Google Shape;277;p33"/>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3"/>
            <p:cNvSpPr txBox="1"/>
            <p:nvPr/>
          </p:nvSpPr>
          <p:spPr>
            <a:xfrm>
              <a:off x="4557650" y="2715444"/>
              <a:ext cx="1310400" cy="594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Reviewing and Changing Programmes</a:t>
              </a:r>
              <a:endParaRPr sz="1300" b="1" i="0" u="none" strike="noStrike" cap="none">
                <a:solidFill>
                  <a:srgbClr val="858585"/>
                </a:solidFill>
                <a:latin typeface="Roboto"/>
                <a:ea typeface="Roboto"/>
                <a:cs typeface="Roboto"/>
                <a:sym typeface="Roboto"/>
              </a:endParaRPr>
            </a:p>
          </p:txBody>
        </p:sp>
        <p:sp>
          <p:nvSpPr>
            <p:cNvPr id="279" name="Google Shape;279;p33"/>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80" name="Google Shape;280;p33"/>
            <p:cNvSpPr txBox="1"/>
            <p:nvPr/>
          </p:nvSpPr>
          <p:spPr>
            <a:xfrm>
              <a:off x="4994453" y="2109685"/>
              <a:ext cx="4368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281" name="Google Shape;281;p33" descr="Image and test 'assessing and awarding'"/>
          <p:cNvGrpSpPr/>
          <p:nvPr/>
        </p:nvGrpSpPr>
        <p:grpSpPr>
          <a:xfrm>
            <a:off x="5947049" y="3183777"/>
            <a:ext cx="1468019" cy="2290476"/>
            <a:chOff x="5887800" y="1948510"/>
            <a:chExt cx="1359906" cy="1897975"/>
          </a:xfrm>
        </p:grpSpPr>
        <p:sp>
          <p:nvSpPr>
            <p:cNvPr id="282" name="Google Shape;282;p33"/>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3"/>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Assessing and Awarding</a:t>
              </a:r>
              <a:endParaRPr sz="1300" b="1" i="0" u="none" strike="noStrike" cap="none">
                <a:solidFill>
                  <a:srgbClr val="858585"/>
                </a:solidFill>
                <a:latin typeface="Roboto"/>
                <a:ea typeface="Roboto"/>
                <a:cs typeface="Roboto"/>
                <a:sym typeface="Roboto"/>
              </a:endParaRPr>
            </a:p>
          </p:txBody>
        </p:sp>
        <p:sp>
          <p:nvSpPr>
            <p:cNvPr id="284" name="Google Shape;284;p33"/>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85" name="Google Shape;285;p33"/>
            <p:cNvSpPr txBox="1"/>
            <p:nvPr/>
          </p:nvSpPr>
          <p:spPr>
            <a:xfrm>
              <a:off x="6349356"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02" name="Google Shape;302;p33" descr="Text 'graduate employment study'"/>
          <p:cNvGrpSpPr/>
          <p:nvPr/>
        </p:nvGrpSpPr>
        <p:grpSpPr>
          <a:xfrm>
            <a:off x="7378218" y="1951086"/>
            <a:ext cx="1499418" cy="2410070"/>
            <a:chOff x="7264225" y="1948510"/>
            <a:chExt cx="1388993" cy="1997075"/>
          </a:xfrm>
        </p:grpSpPr>
        <p:sp>
          <p:nvSpPr>
            <p:cNvPr id="303" name="Google Shape;303;p33"/>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txBox="1"/>
            <p:nvPr/>
          </p:nvSpPr>
          <p:spPr>
            <a:xfrm>
              <a:off x="7264225" y="2715446"/>
              <a:ext cx="1359900" cy="6579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endParaRPr sz="13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Graduate Employment/</a:t>
              </a:r>
              <a:endParaRPr sz="13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Study</a:t>
              </a:r>
              <a:endParaRPr sz="1300" b="1" i="0" u="none" strike="noStrike" cap="none">
                <a:solidFill>
                  <a:srgbClr val="858585"/>
                </a:solidFill>
                <a:latin typeface="Roboto"/>
                <a:ea typeface="Roboto"/>
                <a:cs typeface="Roboto"/>
                <a:sym typeface="Roboto"/>
              </a:endParaRPr>
            </a:p>
          </p:txBody>
        </p:sp>
        <p:sp>
          <p:nvSpPr>
            <p:cNvPr id="305" name="Google Shape;305;p33"/>
            <p:cNvSpPr txBox="1"/>
            <p:nvPr/>
          </p:nvSpPr>
          <p:spPr>
            <a:xfrm>
              <a:off x="7293318" y="32081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06" name="Google Shape;306;p33"/>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286" name="Google Shape;286;p33" descr="Image and text 'closing programmes'"/>
          <p:cNvGrpSpPr/>
          <p:nvPr/>
        </p:nvGrpSpPr>
        <p:grpSpPr>
          <a:xfrm>
            <a:off x="7432894" y="4011423"/>
            <a:ext cx="1499432" cy="2290476"/>
            <a:chOff x="7264218" y="1948510"/>
            <a:chExt cx="1389006" cy="1897975"/>
          </a:xfrm>
        </p:grpSpPr>
        <p:sp>
          <p:nvSpPr>
            <p:cNvPr id="287" name="Google Shape;287;p33"/>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3"/>
            <p:cNvSpPr txBox="1"/>
            <p:nvPr/>
          </p:nvSpPr>
          <p:spPr>
            <a:xfrm>
              <a:off x="7264224" y="2715437"/>
              <a:ext cx="13890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Closing Programmes</a:t>
              </a:r>
              <a:endParaRPr sz="1300" b="1" i="0" u="none" strike="noStrike" cap="none">
                <a:solidFill>
                  <a:srgbClr val="858585"/>
                </a:solidFill>
                <a:latin typeface="Roboto"/>
                <a:ea typeface="Roboto"/>
                <a:cs typeface="Roboto"/>
                <a:sym typeface="Roboto"/>
              </a:endParaRPr>
            </a:p>
          </p:txBody>
        </p:sp>
        <p:sp>
          <p:nvSpPr>
            <p:cNvPr id="289" name="Google Shape;289;p33"/>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290" name="Google Shape;290;p33"/>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sp>
        <p:nvSpPr>
          <p:cNvPr id="291" name="Google Shape;291;p33">
            <a:extLst>
              <a:ext uri="{C183D7F6-B498-43B3-948B-1728B52AA6E4}">
                <adec:decorative xmlns:adec="http://schemas.microsoft.com/office/drawing/2017/decorative" val="1"/>
              </a:ext>
            </a:extLst>
          </p:cNvPr>
          <p:cNvSpPr/>
          <p:nvPr/>
        </p:nvSpPr>
        <p:spPr>
          <a:xfrm>
            <a:off x="2834721"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3">
            <a:extLst>
              <a:ext uri="{C183D7F6-B498-43B3-948B-1728B52AA6E4}">
                <adec:decorative xmlns:adec="http://schemas.microsoft.com/office/drawing/2017/decorative" val="1"/>
              </a:ext>
            </a:extLst>
          </p:cNvPr>
          <p:cNvSpPr/>
          <p:nvPr/>
        </p:nvSpPr>
        <p:spPr>
          <a:xfrm>
            <a:off x="4296912"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3">
            <a:extLst>
              <a:ext uri="{C183D7F6-B498-43B3-948B-1728B52AA6E4}">
                <adec:decorative xmlns:adec="http://schemas.microsoft.com/office/drawing/2017/decorative" val="1"/>
              </a:ext>
            </a:extLst>
          </p:cNvPr>
          <p:cNvSpPr/>
          <p:nvPr/>
        </p:nvSpPr>
        <p:spPr>
          <a:xfrm>
            <a:off x="5759656"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3">
            <a:extLst>
              <a:ext uri="{C183D7F6-B498-43B3-948B-1728B52AA6E4}">
                <adec:decorative xmlns:adec="http://schemas.microsoft.com/office/drawing/2017/decorative" val="1"/>
              </a:ext>
            </a:extLst>
          </p:cNvPr>
          <p:cNvSpPr/>
          <p:nvPr/>
        </p:nvSpPr>
        <p:spPr>
          <a:xfrm rot="2891190">
            <a:off x="7119666" y="3818621"/>
            <a:ext cx="404525" cy="42279"/>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99451" y="3304663"/>
            <a:ext cx="381537" cy="464605"/>
          </a:xfrm>
          <a:prstGeom prst="rect">
            <a:avLst/>
          </a:prstGeom>
          <a:noFill/>
          <a:ln>
            <a:noFill/>
          </a:ln>
        </p:spPr>
      </p:pic>
      <p:pic>
        <p:nvPicPr>
          <p:cNvPr id="296" name="Google Shape;296;p3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536990" y="3326596"/>
            <a:ext cx="439189" cy="490938"/>
          </a:xfrm>
          <a:prstGeom prst="rect">
            <a:avLst/>
          </a:prstGeom>
          <a:noFill/>
          <a:ln>
            <a:noFill/>
          </a:ln>
        </p:spPr>
      </p:pic>
      <p:pic>
        <p:nvPicPr>
          <p:cNvPr id="297" name="Google Shape;297;p3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42869" y="3351204"/>
            <a:ext cx="475275" cy="351592"/>
          </a:xfrm>
          <a:prstGeom prst="rect">
            <a:avLst/>
          </a:prstGeom>
          <a:noFill/>
          <a:ln>
            <a:noFill/>
          </a:ln>
        </p:spPr>
      </p:pic>
      <p:pic>
        <p:nvPicPr>
          <p:cNvPr id="298" name="Google Shape;298;p33">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2102759" y="3304662"/>
            <a:ext cx="381534" cy="458818"/>
          </a:xfrm>
          <a:prstGeom prst="rect">
            <a:avLst/>
          </a:prstGeom>
          <a:noFill/>
          <a:ln>
            <a:noFill/>
          </a:ln>
        </p:spPr>
      </p:pic>
      <p:pic>
        <p:nvPicPr>
          <p:cNvPr id="299" name="Google Shape;299;p33">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55158" y="3325510"/>
            <a:ext cx="439188" cy="428396"/>
          </a:xfrm>
          <a:prstGeom prst="rect">
            <a:avLst/>
          </a:prstGeom>
          <a:noFill/>
          <a:ln>
            <a:noFill/>
          </a:ln>
        </p:spPr>
      </p:pic>
      <p:pic>
        <p:nvPicPr>
          <p:cNvPr id="300" name="Google Shape;300;p33">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928906" y="4132309"/>
            <a:ext cx="439190" cy="490938"/>
          </a:xfrm>
          <a:prstGeom prst="rect">
            <a:avLst/>
          </a:prstGeom>
          <a:noFill/>
          <a:ln>
            <a:noFill/>
          </a:ln>
        </p:spPr>
      </p:pic>
      <p:sp>
        <p:nvSpPr>
          <p:cNvPr id="301" name="Google Shape;301;p33">
            <a:extLst>
              <a:ext uri="{C183D7F6-B498-43B3-948B-1728B52AA6E4}">
                <adec:decorative xmlns:adec="http://schemas.microsoft.com/office/drawing/2017/decorative" val="1"/>
              </a:ext>
            </a:extLst>
          </p:cNvPr>
          <p:cNvSpPr/>
          <p:nvPr/>
        </p:nvSpPr>
        <p:spPr>
          <a:xfrm rot="-2676417">
            <a:off x="7120888" y="3140123"/>
            <a:ext cx="402000" cy="42429"/>
          </a:xfrm>
          <a:prstGeom prst="roundRect">
            <a:avLst>
              <a:gd name="adj" fmla="val 113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33">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flipH="1">
            <a:off x="7863348" y="2135089"/>
            <a:ext cx="529884" cy="351582"/>
          </a:xfrm>
          <a:prstGeom prst="rect">
            <a:avLst/>
          </a:prstGeom>
          <a:noFill/>
          <a:ln>
            <a:noFill/>
          </a:ln>
        </p:spPr>
      </p:pic>
      <p:pic>
        <p:nvPicPr>
          <p:cNvPr id="308" name="Google Shape;308;p33" descr="BSU + Transform-ED + Partner logos"/>
          <p:cNvPicPr preferRelativeResize="0"/>
          <p:nvPr/>
        </p:nvPicPr>
        <p:blipFill>
          <a:blip r:embed="rId11">
            <a:alphaModFix/>
          </a:blip>
          <a:stretch>
            <a:fillRect/>
          </a:stretch>
        </p:blipFill>
        <p:spPr>
          <a:xfrm>
            <a:off x="0" y="5651348"/>
            <a:ext cx="9144002" cy="1206654"/>
          </a:xfrm>
          <a:prstGeom prst="rect">
            <a:avLst/>
          </a:prstGeom>
          <a:noFill/>
          <a:ln>
            <a:noFill/>
          </a:ln>
        </p:spPr>
      </p:pic>
      <p:sp>
        <p:nvSpPr>
          <p:cNvPr id="259" name="Google Shape;259;p33"/>
          <p:cNvSpPr/>
          <p:nvPr/>
        </p:nvSpPr>
        <p:spPr>
          <a:xfrm>
            <a:off x="8418920" y="6363663"/>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10</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sz="4000" b="1" dirty="0">
                <a:latin typeface="Arial"/>
                <a:ea typeface="Arial"/>
                <a:cs typeface="Arial"/>
                <a:sym typeface="Arial"/>
              </a:rPr>
              <a:t>Quality and Standards - Through a Student Journey (2)</a:t>
            </a:r>
            <a:endParaRPr sz="4000" b="1" dirty="0">
              <a:latin typeface="Arial"/>
              <a:ea typeface="Arial"/>
              <a:cs typeface="Arial"/>
              <a:sym typeface="Arial"/>
            </a:endParaRPr>
          </a:p>
        </p:txBody>
      </p:sp>
      <p:sp>
        <p:nvSpPr>
          <p:cNvPr id="315" name="Google Shape;315;p34"/>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11</a:t>
            </a:fld>
            <a:endParaRPr sz="1200" b="0" i="0" u="none" strike="noStrike" cap="none">
              <a:solidFill>
                <a:srgbClr val="2F3951"/>
              </a:solidFill>
              <a:latin typeface="Arial"/>
              <a:ea typeface="Arial"/>
              <a:cs typeface="Arial"/>
              <a:sym typeface="Arial"/>
            </a:endParaRPr>
          </a:p>
        </p:txBody>
      </p:sp>
      <p:sp>
        <p:nvSpPr>
          <p:cNvPr id="316" name="Google Shape;316;p34">
            <a:extLst>
              <a:ext uri="{C183D7F6-B498-43B3-948B-1728B52AA6E4}">
                <adec:decorative xmlns:adec="http://schemas.microsoft.com/office/drawing/2017/decorative" val="1"/>
              </a:ext>
            </a:extLst>
          </p:cNvPr>
          <p:cNvSpPr/>
          <p:nvPr/>
        </p:nvSpPr>
        <p:spPr>
          <a:xfrm>
            <a:off x="1386484" y="3549785"/>
            <a:ext cx="381600" cy="444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7" name="Google Shape;317;p34">
            <a:extLst>
              <a:ext uri="{C183D7F6-B498-43B3-948B-1728B52AA6E4}">
                <adec:decorative xmlns:adec="http://schemas.microsoft.com/office/drawing/2017/decorative" val="1"/>
              </a:ext>
            </a:extLst>
          </p:cNvPr>
          <p:cNvGrpSpPr/>
          <p:nvPr/>
        </p:nvGrpSpPr>
        <p:grpSpPr>
          <a:xfrm>
            <a:off x="152375" y="3183777"/>
            <a:ext cx="1414580" cy="2290476"/>
            <a:chOff x="519875" y="1948510"/>
            <a:chExt cx="1310403" cy="1897975"/>
          </a:xfrm>
        </p:grpSpPr>
        <p:sp>
          <p:nvSpPr>
            <p:cNvPr id="318" name="Google Shape;318;p34"/>
            <p:cNvSpPr/>
            <p:nvPr/>
          </p:nvSpPr>
          <p:spPr>
            <a:xfrm>
              <a:off x="877947"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4"/>
            <p:cNvSpPr txBox="1"/>
            <p:nvPr/>
          </p:nvSpPr>
          <p:spPr>
            <a:xfrm>
              <a:off x="95669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sp>
          <p:nvSpPr>
            <p:cNvPr id="320" name="Google Shape;320;p34"/>
            <p:cNvSpPr txBox="1"/>
            <p:nvPr/>
          </p:nvSpPr>
          <p:spPr>
            <a:xfrm>
              <a:off x="519878"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Designing Programmes</a:t>
              </a:r>
              <a:endParaRPr sz="1300" b="1" i="0" u="none" strike="noStrike" cap="none">
                <a:solidFill>
                  <a:srgbClr val="0C58D3"/>
                </a:solidFill>
                <a:latin typeface="Roboto"/>
                <a:ea typeface="Roboto"/>
                <a:cs typeface="Roboto"/>
                <a:sym typeface="Roboto"/>
              </a:endParaRPr>
            </a:p>
          </p:txBody>
        </p:sp>
        <p:sp>
          <p:nvSpPr>
            <p:cNvPr id="321" name="Google Shape;321;p34"/>
            <p:cNvSpPr txBox="1"/>
            <p:nvPr/>
          </p:nvSpPr>
          <p:spPr>
            <a:xfrm>
              <a:off x="519875"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grpSp>
      <p:grpSp>
        <p:nvGrpSpPr>
          <p:cNvPr id="322" name="Google Shape;322;p34">
            <a:extLst>
              <a:ext uri="{C183D7F6-B498-43B3-948B-1728B52AA6E4}">
                <adec:decorative xmlns:adec="http://schemas.microsoft.com/office/drawing/2017/decorative" val="1"/>
              </a:ext>
            </a:extLst>
          </p:cNvPr>
          <p:cNvGrpSpPr/>
          <p:nvPr/>
        </p:nvGrpSpPr>
        <p:grpSpPr>
          <a:xfrm>
            <a:off x="1587101" y="3183777"/>
            <a:ext cx="1414577" cy="2290476"/>
            <a:chOff x="1848940" y="1948510"/>
            <a:chExt cx="1310400" cy="1897975"/>
          </a:xfrm>
        </p:grpSpPr>
        <p:sp>
          <p:nvSpPr>
            <p:cNvPr id="323" name="Google Shape;323;p34"/>
            <p:cNvSpPr/>
            <p:nvPr/>
          </p:nvSpPr>
          <p:spPr>
            <a:xfrm>
              <a:off x="2206990" y="1948510"/>
              <a:ext cx="594300" cy="594300"/>
            </a:xfrm>
            <a:prstGeom prst="ellipse">
              <a:avLst/>
            </a:prstGeom>
            <a:noFill/>
            <a:ln w="3810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4"/>
            <p:cNvSpPr txBox="1"/>
            <p:nvPr/>
          </p:nvSpPr>
          <p:spPr>
            <a:xfrm>
              <a:off x="1848940" y="2652285"/>
              <a:ext cx="13104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0C58D3"/>
                  </a:solidFill>
                  <a:latin typeface="Roboto"/>
                  <a:ea typeface="Roboto"/>
                  <a:cs typeface="Roboto"/>
                  <a:sym typeface="Roboto"/>
                </a:rPr>
                <a:t>Admitting Students</a:t>
              </a:r>
              <a:endParaRPr sz="1300" b="1" i="0" u="none" strike="noStrike" cap="none">
                <a:solidFill>
                  <a:srgbClr val="0C58D3"/>
                </a:solidFill>
                <a:latin typeface="Roboto"/>
                <a:ea typeface="Roboto"/>
                <a:cs typeface="Roboto"/>
                <a:sym typeface="Roboto"/>
              </a:endParaRPr>
            </a:p>
          </p:txBody>
        </p:sp>
        <p:sp>
          <p:nvSpPr>
            <p:cNvPr id="325" name="Google Shape;325;p34"/>
            <p:cNvSpPr txBox="1"/>
            <p:nvPr/>
          </p:nvSpPr>
          <p:spPr>
            <a:xfrm>
              <a:off x="1848940"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0C58D3"/>
                </a:solidFill>
                <a:latin typeface="Roboto"/>
                <a:ea typeface="Roboto"/>
                <a:cs typeface="Roboto"/>
                <a:sym typeface="Roboto"/>
              </a:endParaRPr>
            </a:p>
          </p:txBody>
        </p:sp>
        <p:sp>
          <p:nvSpPr>
            <p:cNvPr id="326" name="Google Shape;326;p34"/>
            <p:cNvSpPr txBox="1"/>
            <p:nvPr/>
          </p:nvSpPr>
          <p:spPr>
            <a:xfrm>
              <a:off x="2285740"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0C58D3"/>
                </a:solidFill>
                <a:latin typeface="Roboto"/>
                <a:ea typeface="Roboto"/>
                <a:cs typeface="Roboto"/>
                <a:sym typeface="Roboto"/>
              </a:endParaRPr>
            </a:p>
          </p:txBody>
        </p:sp>
      </p:grpSp>
      <p:grpSp>
        <p:nvGrpSpPr>
          <p:cNvPr id="327" name="Google Shape;327;p34">
            <a:extLst>
              <a:ext uri="{C183D7F6-B498-43B3-948B-1728B52AA6E4}">
                <adec:decorative xmlns:adec="http://schemas.microsoft.com/office/drawing/2017/decorative" val="1"/>
              </a:ext>
            </a:extLst>
          </p:cNvPr>
          <p:cNvGrpSpPr/>
          <p:nvPr/>
        </p:nvGrpSpPr>
        <p:grpSpPr>
          <a:xfrm>
            <a:off x="3021852" y="3183776"/>
            <a:ext cx="1468020" cy="2290490"/>
            <a:chOff x="3178027" y="1948510"/>
            <a:chExt cx="1359907" cy="1897986"/>
          </a:xfrm>
        </p:grpSpPr>
        <p:sp>
          <p:nvSpPr>
            <p:cNvPr id="328" name="Google Shape;328;p34"/>
            <p:cNvSpPr/>
            <p:nvPr/>
          </p:nvSpPr>
          <p:spPr>
            <a:xfrm>
              <a:off x="3560827"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4"/>
            <p:cNvSpPr txBox="1"/>
            <p:nvPr/>
          </p:nvSpPr>
          <p:spPr>
            <a:xfrm>
              <a:off x="3178034" y="2841712"/>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Delivering and Supporting Learning</a:t>
              </a:r>
              <a:endParaRPr sz="1300" b="1" i="0" u="none" strike="noStrike" cap="none">
                <a:solidFill>
                  <a:srgbClr val="858585"/>
                </a:solidFill>
                <a:latin typeface="Roboto"/>
                <a:ea typeface="Roboto"/>
                <a:cs typeface="Roboto"/>
                <a:sym typeface="Roboto"/>
              </a:endParaRPr>
            </a:p>
          </p:txBody>
        </p:sp>
        <p:sp>
          <p:nvSpPr>
            <p:cNvPr id="330" name="Google Shape;330;p34"/>
            <p:cNvSpPr txBox="1"/>
            <p:nvPr/>
          </p:nvSpPr>
          <p:spPr>
            <a:xfrm>
              <a:off x="3178027" y="3400096"/>
              <a:ext cx="1359900" cy="446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31" name="Google Shape;331;p34"/>
            <p:cNvSpPr txBox="1"/>
            <p:nvPr/>
          </p:nvSpPr>
          <p:spPr>
            <a:xfrm>
              <a:off x="3639577"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32" name="Google Shape;332;p34">
            <a:extLst>
              <a:ext uri="{C183D7F6-B498-43B3-948B-1728B52AA6E4}">
                <adec:decorative xmlns:adec="http://schemas.microsoft.com/office/drawing/2017/decorative" val="1"/>
              </a:ext>
            </a:extLst>
          </p:cNvPr>
          <p:cNvGrpSpPr/>
          <p:nvPr/>
        </p:nvGrpSpPr>
        <p:grpSpPr>
          <a:xfrm>
            <a:off x="4511153" y="3183777"/>
            <a:ext cx="1414580" cy="2290476"/>
            <a:chOff x="4557650" y="1948510"/>
            <a:chExt cx="1310403" cy="1897975"/>
          </a:xfrm>
        </p:grpSpPr>
        <p:sp>
          <p:nvSpPr>
            <p:cNvPr id="333" name="Google Shape;333;p34"/>
            <p:cNvSpPr/>
            <p:nvPr/>
          </p:nvSpPr>
          <p:spPr>
            <a:xfrm>
              <a:off x="4915703"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4"/>
            <p:cNvSpPr txBox="1"/>
            <p:nvPr/>
          </p:nvSpPr>
          <p:spPr>
            <a:xfrm>
              <a:off x="4557650" y="2715444"/>
              <a:ext cx="1310400" cy="594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000"/>
                <a:buFont typeface="Arial"/>
                <a:buNone/>
              </a:pPr>
              <a:endParaRPr sz="10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Reviewing and Changing Programmes</a:t>
              </a:r>
              <a:endParaRPr sz="1300" b="1" i="0" u="none" strike="noStrike" cap="none">
                <a:solidFill>
                  <a:srgbClr val="858585"/>
                </a:solidFill>
                <a:latin typeface="Roboto"/>
                <a:ea typeface="Roboto"/>
                <a:cs typeface="Roboto"/>
                <a:sym typeface="Roboto"/>
              </a:endParaRPr>
            </a:p>
          </p:txBody>
        </p:sp>
        <p:sp>
          <p:nvSpPr>
            <p:cNvPr id="335" name="Google Shape;335;p34"/>
            <p:cNvSpPr txBox="1"/>
            <p:nvPr/>
          </p:nvSpPr>
          <p:spPr>
            <a:xfrm>
              <a:off x="4557653" y="3109085"/>
              <a:ext cx="13104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36" name="Google Shape;336;p34"/>
            <p:cNvSpPr txBox="1"/>
            <p:nvPr/>
          </p:nvSpPr>
          <p:spPr>
            <a:xfrm>
              <a:off x="4994453" y="2109685"/>
              <a:ext cx="436800" cy="3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37" name="Google Shape;337;p34">
            <a:extLst>
              <a:ext uri="{C183D7F6-B498-43B3-948B-1728B52AA6E4}">
                <adec:decorative xmlns:adec="http://schemas.microsoft.com/office/drawing/2017/decorative" val="1"/>
              </a:ext>
            </a:extLst>
          </p:cNvPr>
          <p:cNvGrpSpPr/>
          <p:nvPr/>
        </p:nvGrpSpPr>
        <p:grpSpPr>
          <a:xfrm>
            <a:off x="5947049" y="3183777"/>
            <a:ext cx="1468019" cy="2290476"/>
            <a:chOff x="5887800" y="1948510"/>
            <a:chExt cx="1359906" cy="1897975"/>
          </a:xfrm>
        </p:grpSpPr>
        <p:sp>
          <p:nvSpPr>
            <p:cNvPr id="338" name="Google Shape;338;p34"/>
            <p:cNvSpPr/>
            <p:nvPr/>
          </p:nvSpPr>
          <p:spPr>
            <a:xfrm>
              <a:off x="6270606"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4"/>
            <p:cNvSpPr txBox="1"/>
            <p:nvPr/>
          </p:nvSpPr>
          <p:spPr>
            <a:xfrm>
              <a:off x="5887800" y="2652285"/>
              <a:ext cx="13599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Assessing and Awarding</a:t>
              </a:r>
              <a:endParaRPr sz="1300" b="1" i="0" u="none" strike="noStrike" cap="none">
                <a:solidFill>
                  <a:srgbClr val="858585"/>
                </a:solidFill>
                <a:latin typeface="Roboto"/>
                <a:ea typeface="Roboto"/>
                <a:cs typeface="Roboto"/>
                <a:sym typeface="Roboto"/>
              </a:endParaRPr>
            </a:p>
          </p:txBody>
        </p:sp>
        <p:sp>
          <p:nvSpPr>
            <p:cNvPr id="340" name="Google Shape;340;p34"/>
            <p:cNvSpPr txBox="1"/>
            <p:nvPr/>
          </p:nvSpPr>
          <p:spPr>
            <a:xfrm>
              <a:off x="5887806" y="3109085"/>
              <a:ext cx="1359900" cy="737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41" name="Google Shape;341;p34"/>
            <p:cNvSpPr txBox="1"/>
            <p:nvPr/>
          </p:nvSpPr>
          <p:spPr>
            <a:xfrm>
              <a:off x="6349356"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grpSp>
        <p:nvGrpSpPr>
          <p:cNvPr id="342" name="Google Shape;342;p34">
            <a:extLst>
              <a:ext uri="{C183D7F6-B498-43B3-948B-1728B52AA6E4}">
                <adec:decorative xmlns:adec="http://schemas.microsoft.com/office/drawing/2017/decorative" val="1"/>
              </a:ext>
            </a:extLst>
          </p:cNvPr>
          <p:cNvGrpSpPr/>
          <p:nvPr/>
        </p:nvGrpSpPr>
        <p:grpSpPr>
          <a:xfrm>
            <a:off x="7432894" y="4011423"/>
            <a:ext cx="1499432" cy="2290476"/>
            <a:chOff x="7264218" y="1948510"/>
            <a:chExt cx="1389006" cy="1897975"/>
          </a:xfrm>
        </p:grpSpPr>
        <p:sp>
          <p:nvSpPr>
            <p:cNvPr id="343" name="Google Shape;343;p34"/>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4"/>
            <p:cNvSpPr txBox="1"/>
            <p:nvPr/>
          </p:nvSpPr>
          <p:spPr>
            <a:xfrm>
              <a:off x="7264224" y="2715437"/>
              <a:ext cx="1389000" cy="4464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Closing Programmes</a:t>
              </a:r>
              <a:endParaRPr sz="1300" b="1" i="0" u="none" strike="noStrike" cap="none">
                <a:solidFill>
                  <a:srgbClr val="858585"/>
                </a:solidFill>
                <a:latin typeface="Roboto"/>
                <a:ea typeface="Roboto"/>
                <a:cs typeface="Roboto"/>
                <a:sym typeface="Roboto"/>
              </a:endParaRPr>
            </a:p>
          </p:txBody>
        </p:sp>
        <p:sp>
          <p:nvSpPr>
            <p:cNvPr id="345" name="Google Shape;345;p34"/>
            <p:cNvSpPr txBox="1"/>
            <p:nvPr/>
          </p:nvSpPr>
          <p:spPr>
            <a:xfrm>
              <a:off x="7264218" y="31090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46" name="Google Shape;346;p34"/>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sp>
        <p:nvSpPr>
          <p:cNvPr id="347" name="Google Shape;347;p34">
            <a:extLst>
              <a:ext uri="{C183D7F6-B498-43B3-948B-1728B52AA6E4}">
                <adec:decorative xmlns:adec="http://schemas.microsoft.com/office/drawing/2017/decorative" val="1"/>
              </a:ext>
            </a:extLst>
          </p:cNvPr>
          <p:cNvSpPr/>
          <p:nvPr/>
        </p:nvSpPr>
        <p:spPr>
          <a:xfrm>
            <a:off x="2834721"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4">
            <a:extLst>
              <a:ext uri="{C183D7F6-B498-43B3-948B-1728B52AA6E4}">
                <adec:decorative xmlns:adec="http://schemas.microsoft.com/office/drawing/2017/decorative" val="1"/>
              </a:ext>
            </a:extLst>
          </p:cNvPr>
          <p:cNvSpPr/>
          <p:nvPr/>
        </p:nvSpPr>
        <p:spPr>
          <a:xfrm>
            <a:off x="4296912"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4">
            <a:extLst>
              <a:ext uri="{C183D7F6-B498-43B3-948B-1728B52AA6E4}">
                <adec:decorative xmlns:adec="http://schemas.microsoft.com/office/drawing/2017/decorative" val="1"/>
              </a:ext>
            </a:extLst>
          </p:cNvPr>
          <p:cNvSpPr/>
          <p:nvPr/>
        </p:nvSpPr>
        <p:spPr>
          <a:xfrm>
            <a:off x="5759656" y="3549785"/>
            <a:ext cx="381600" cy="444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4">
            <a:extLst>
              <a:ext uri="{C183D7F6-B498-43B3-948B-1728B52AA6E4}">
                <adec:decorative xmlns:adec="http://schemas.microsoft.com/office/drawing/2017/decorative" val="1"/>
              </a:ext>
            </a:extLst>
          </p:cNvPr>
          <p:cNvSpPr/>
          <p:nvPr/>
        </p:nvSpPr>
        <p:spPr>
          <a:xfrm rot="2891190">
            <a:off x="7119666" y="3818621"/>
            <a:ext cx="404525" cy="42279"/>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1" name="Google Shape;351;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99451" y="3304663"/>
            <a:ext cx="381537" cy="464605"/>
          </a:xfrm>
          <a:prstGeom prst="rect">
            <a:avLst/>
          </a:prstGeom>
          <a:noFill/>
          <a:ln>
            <a:noFill/>
          </a:ln>
        </p:spPr>
      </p:pic>
      <p:pic>
        <p:nvPicPr>
          <p:cNvPr id="352" name="Google Shape;352;p3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536990" y="3326596"/>
            <a:ext cx="439189" cy="490938"/>
          </a:xfrm>
          <a:prstGeom prst="rect">
            <a:avLst/>
          </a:prstGeom>
          <a:noFill/>
          <a:ln>
            <a:noFill/>
          </a:ln>
        </p:spPr>
      </p:pic>
      <p:pic>
        <p:nvPicPr>
          <p:cNvPr id="353" name="Google Shape;353;p3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42869" y="3351204"/>
            <a:ext cx="475275" cy="351592"/>
          </a:xfrm>
          <a:prstGeom prst="rect">
            <a:avLst/>
          </a:prstGeom>
          <a:noFill/>
          <a:ln>
            <a:noFill/>
          </a:ln>
        </p:spPr>
      </p:pic>
      <p:pic>
        <p:nvPicPr>
          <p:cNvPr id="354" name="Google Shape;354;p3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2102759" y="3304662"/>
            <a:ext cx="381534" cy="458818"/>
          </a:xfrm>
          <a:prstGeom prst="rect">
            <a:avLst/>
          </a:prstGeom>
          <a:noFill/>
          <a:ln>
            <a:noFill/>
          </a:ln>
        </p:spPr>
      </p:pic>
      <p:pic>
        <p:nvPicPr>
          <p:cNvPr id="355" name="Google Shape;355;p34">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55158" y="3325510"/>
            <a:ext cx="439188" cy="428396"/>
          </a:xfrm>
          <a:prstGeom prst="rect">
            <a:avLst/>
          </a:prstGeom>
          <a:noFill/>
          <a:ln>
            <a:noFill/>
          </a:ln>
        </p:spPr>
      </p:pic>
      <p:pic>
        <p:nvPicPr>
          <p:cNvPr id="356" name="Google Shape;356;p34">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928906" y="4132309"/>
            <a:ext cx="439190" cy="490938"/>
          </a:xfrm>
          <a:prstGeom prst="rect">
            <a:avLst/>
          </a:prstGeom>
          <a:noFill/>
          <a:ln>
            <a:noFill/>
          </a:ln>
        </p:spPr>
      </p:pic>
      <p:sp>
        <p:nvSpPr>
          <p:cNvPr id="357" name="Google Shape;357;p34">
            <a:extLst>
              <a:ext uri="{C183D7F6-B498-43B3-948B-1728B52AA6E4}">
                <adec:decorative xmlns:adec="http://schemas.microsoft.com/office/drawing/2017/decorative" val="1"/>
              </a:ext>
            </a:extLst>
          </p:cNvPr>
          <p:cNvSpPr/>
          <p:nvPr/>
        </p:nvSpPr>
        <p:spPr>
          <a:xfrm rot="-2676417">
            <a:off x="7120888" y="3140123"/>
            <a:ext cx="402000" cy="42429"/>
          </a:xfrm>
          <a:prstGeom prst="roundRect">
            <a:avLst>
              <a:gd name="adj" fmla="val 1132"/>
            </a:avLst>
          </a:prstGeom>
          <a:solidFill>
            <a:srgbClr val="858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8" name="Google Shape;358;p34">
            <a:extLst>
              <a:ext uri="{C183D7F6-B498-43B3-948B-1728B52AA6E4}">
                <adec:decorative xmlns:adec="http://schemas.microsoft.com/office/drawing/2017/decorative" val="1"/>
              </a:ext>
            </a:extLst>
          </p:cNvPr>
          <p:cNvGrpSpPr/>
          <p:nvPr/>
        </p:nvGrpSpPr>
        <p:grpSpPr>
          <a:xfrm>
            <a:off x="7378218" y="1951086"/>
            <a:ext cx="1499418" cy="2410070"/>
            <a:chOff x="7264225" y="1948510"/>
            <a:chExt cx="1388993" cy="1997075"/>
          </a:xfrm>
        </p:grpSpPr>
        <p:sp>
          <p:nvSpPr>
            <p:cNvPr id="359" name="Google Shape;359;p34"/>
            <p:cNvSpPr/>
            <p:nvPr/>
          </p:nvSpPr>
          <p:spPr>
            <a:xfrm>
              <a:off x="7647018" y="1948510"/>
              <a:ext cx="594300" cy="594300"/>
            </a:xfrm>
            <a:prstGeom prst="ellipse">
              <a:avLst/>
            </a:prstGeom>
            <a:no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4"/>
            <p:cNvSpPr txBox="1"/>
            <p:nvPr/>
          </p:nvSpPr>
          <p:spPr>
            <a:xfrm>
              <a:off x="7264225" y="2715446"/>
              <a:ext cx="1359900" cy="6579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endParaRPr sz="1300" b="0"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Graduate Employment/</a:t>
              </a:r>
              <a:endParaRPr sz="1300" b="1" i="0" u="none" strike="noStrike" cap="none">
                <a:solidFill>
                  <a:srgbClr val="858585"/>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300"/>
                <a:buFont typeface="Arial"/>
                <a:buNone/>
              </a:pPr>
              <a:r>
                <a:rPr lang="en-GB" sz="1300" b="1" i="0" u="none" strike="noStrike" cap="none">
                  <a:solidFill>
                    <a:srgbClr val="858585"/>
                  </a:solidFill>
                  <a:latin typeface="Roboto"/>
                  <a:ea typeface="Roboto"/>
                  <a:cs typeface="Roboto"/>
                  <a:sym typeface="Roboto"/>
                </a:rPr>
                <a:t>Study</a:t>
              </a:r>
              <a:endParaRPr sz="1300" b="1" i="0" u="none" strike="noStrike" cap="none">
                <a:solidFill>
                  <a:srgbClr val="858585"/>
                </a:solidFill>
                <a:latin typeface="Roboto"/>
                <a:ea typeface="Roboto"/>
                <a:cs typeface="Roboto"/>
                <a:sym typeface="Roboto"/>
              </a:endParaRPr>
            </a:p>
          </p:txBody>
        </p:sp>
        <p:sp>
          <p:nvSpPr>
            <p:cNvPr id="361" name="Google Shape;361;p34"/>
            <p:cNvSpPr txBox="1"/>
            <p:nvPr/>
          </p:nvSpPr>
          <p:spPr>
            <a:xfrm>
              <a:off x="7293318" y="3208185"/>
              <a:ext cx="1359900" cy="73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858585"/>
                </a:solidFill>
                <a:latin typeface="Roboto"/>
                <a:ea typeface="Roboto"/>
                <a:cs typeface="Roboto"/>
                <a:sym typeface="Roboto"/>
              </a:endParaRPr>
            </a:p>
          </p:txBody>
        </p:sp>
        <p:sp>
          <p:nvSpPr>
            <p:cNvPr id="362" name="Google Shape;362;p34"/>
            <p:cNvSpPr txBox="1"/>
            <p:nvPr/>
          </p:nvSpPr>
          <p:spPr>
            <a:xfrm>
              <a:off x="7725768" y="2109685"/>
              <a:ext cx="436800" cy="32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800"/>
                <a:buFont typeface="Arial"/>
                <a:buNone/>
              </a:pPr>
              <a:endParaRPr sz="800" b="1" i="0" u="none" strike="noStrike" cap="none">
                <a:solidFill>
                  <a:srgbClr val="858585"/>
                </a:solidFill>
                <a:latin typeface="Roboto"/>
                <a:ea typeface="Roboto"/>
                <a:cs typeface="Roboto"/>
                <a:sym typeface="Roboto"/>
              </a:endParaRPr>
            </a:p>
          </p:txBody>
        </p:sp>
      </p:grpSp>
      <p:pic>
        <p:nvPicPr>
          <p:cNvPr id="363" name="Google Shape;363;p34">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flipH="1">
            <a:off x="7863348" y="2135089"/>
            <a:ext cx="529884" cy="351582"/>
          </a:xfrm>
          <a:prstGeom prst="rect">
            <a:avLst/>
          </a:prstGeom>
          <a:noFill/>
          <a:ln>
            <a:noFill/>
          </a:ln>
        </p:spPr>
      </p:pic>
      <p:pic>
        <p:nvPicPr>
          <p:cNvPr id="364" name="Google Shape;364;p34" descr="BSU + Transform-ED + Partner logos"/>
          <p:cNvPicPr preferRelativeResize="0"/>
          <p:nvPr/>
        </p:nvPicPr>
        <p:blipFill>
          <a:blip r:embed="rId11">
            <a:alphaModFix/>
          </a:blip>
          <a:stretch>
            <a:fillRect/>
          </a:stretch>
        </p:blipFill>
        <p:spPr>
          <a:xfrm>
            <a:off x="0" y="5651348"/>
            <a:ext cx="9144002" cy="1206654"/>
          </a:xfrm>
          <a:prstGeom prst="rect">
            <a:avLst/>
          </a:prstGeom>
          <a:noFill/>
          <a:ln>
            <a:noFill/>
          </a:ln>
        </p:spPr>
      </p:pic>
      <p:sp>
        <p:nvSpPr>
          <p:cNvPr id="365" name="Google Shape;365;p34"/>
          <p:cNvSpPr/>
          <p:nvPr/>
        </p:nvSpPr>
        <p:spPr>
          <a:xfrm>
            <a:off x="1028650" y="4623250"/>
            <a:ext cx="1276500" cy="1013100"/>
          </a:xfrm>
          <a:prstGeom prst="wedgeEllipseCallout">
            <a:avLst>
              <a:gd name="adj1" fmla="val 61821"/>
              <a:gd name="adj2" fmla="val -48611"/>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9F1616"/>
                </a:solidFill>
                <a:latin typeface="Roboto"/>
                <a:ea typeface="Roboto"/>
                <a:cs typeface="Roboto"/>
                <a:sym typeface="Roboto"/>
              </a:rPr>
              <a:t>What are Academic Standards?</a:t>
            </a:r>
            <a:endParaRPr sz="1100" b="0" i="1" u="none" strike="noStrike" cap="none">
              <a:solidFill>
                <a:srgbClr val="9F1616"/>
              </a:solidFill>
              <a:latin typeface="Roboto"/>
              <a:ea typeface="Roboto"/>
              <a:cs typeface="Roboto"/>
              <a:sym typeface="Roboto"/>
            </a:endParaRPr>
          </a:p>
        </p:txBody>
      </p:sp>
      <p:sp>
        <p:nvSpPr>
          <p:cNvPr id="366" name="Google Shape;366;p34"/>
          <p:cNvSpPr/>
          <p:nvPr/>
        </p:nvSpPr>
        <p:spPr>
          <a:xfrm>
            <a:off x="4296900" y="1870425"/>
            <a:ext cx="1276500" cy="1013100"/>
          </a:xfrm>
          <a:prstGeom prst="wedgeEllipseCallout">
            <a:avLst>
              <a:gd name="adj1" fmla="val -20833"/>
              <a:gd name="adj2" fmla="val 62500"/>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9F1616"/>
                </a:solidFill>
                <a:latin typeface="Roboto"/>
                <a:ea typeface="Roboto"/>
                <a:cs typeface="Roboto"/>
                <a:sym typeface="Roboto"/>
              </a:rPr>
              <a:t>What are Student Outcomes?</a:t>
            </a:r>
            <a:endParaRPr sz="1100" b="0" i="1" u="none" strike="noStrike" cap="none">
              <a:solidFill>
                <a:srgbClr val="9F1616"/>
              </a:solidFill>
              <a:latin typeface="Roboto"/>
              <a:ea typeface="Roboto"/>
              <a:cs typeface="Roboto"/>
              <a:sym typeface="Roboto"/>
            </a:endParaRPr>
          </a:p>
        </p:txBody>
      </p:sp>
      <p:sp>
        <p:nvSpPr>
          <p:cNvPr id="367" name="Google Shape;367;p34"/>
          <p:cNvSpPr/>
          <p:nvPr/>
        </p:nvSpPr>
        <p:spPr>
          <a:xfrm>
            <a:off x="5925725" y="4589375"/>
            <a:ext cx="1552500" cy="960000"/>
          </a:xfrm>
          <a:prstGeom prst="wedgeEllipseCallout">
            <a:avLst>
              <a:gd name="adj1" fmla="val -25440"/>
              <a:gd name="adj2" fmla="val -51915"/>
            </a:avLst>
          </a:prstGeom>
          <a:solidFill>
            <a:schemeClr val="lt1"/>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rgbClr val="9F1616"/>
                </a:solidFill>
                <a:latin typeface="Roboto"/>
                <a:ea typeface="Roboto"/>
                <a:cs typeface="Roboto"/>
                <a:sym typeface="Roboto"/>
              </a:rPr>
              <a:t>What about Educational</a:t>
            </a:r>
            <a:r>
              <a:rPr lang="en-GB" sz="1100" i="1">
                <a:solidFill>
                  <a:srgbClr val="9F1616"/>
                </a:solidFill>
                <a:latin typeface="Roboto"/>
                <a:ea typeface="Roboto"/>
                <a:cs typeface="Roboto"/>
                <a:sym typeface="Roboto"/>
              </a:rPr>
              <a:t> </a:t>
            </a:r>
            <a:r>
              <a:rPr lang="en-GB" sz="1100" b="0" i="1" u="none" strike="noStrike" cap="none">
                <a:solidFill>
                  <a:srgbClr val="9F1616"/>
                </a:solidFill>
                <a:latin typeface="Roboto"/>
                <a:ea typeface="Roboto"/>
                <a:cs typeface="Roboto"/>
                <a:sym typeface="Roboto"/>
              </a:rPr>
              <a:t>Partnerships?</a:t>
            </a:r>
            <a:endParaRPr sz="1100" b="0" i="1" u="none" strike="noStrike" cap="none">
              <a:solidFill>
                <a:srgbClr val="9F1616"/>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Google Shape;373;p35"/>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Designing a Programme</a:t>
            </a:r>
            <a:endParaRPr b="1">
              <a:latin typeface="Arial"/>
              <a:ea typeface="Arial"/>
              <a:cs typeface="Arial"/>
              <a:sym typeface="Arial"/>
            </a:endParaRPr>
          </a:p>
        </p:txBody>
      </p:sp>
      <p:sp>
        <p:nvSpPr>
          <p:cNvPr id="375" name="Google Shape;375;p35"/>
          <p:cNvSpPr txBox="1">
            <a:spLocks noGrp="1"/>
          </p:cNvSpPr>
          <p:nvPr>
            <p:ph type="body" idx="1"/>
          </p:nvPr>
        </p:nvSpPr>
        <p:spPr>
          <a:xfrm>
            <a:off x="196800" y="1346450"/>
            <a:ext cx="5787000" cy="43005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Programme Design and Approval Procedure</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Establishing Market Demand</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Writing the programme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Setting the </a:t>
            </a:r>
            <a:r>
              <a:rPr lang="en-GB" sz="2200" b="1" u="sng">
                <a:latin typeface="Arial"/>
                <a:ea typeface="Arial"/>
                <a:cs typeface="Arial"/>
                <a:sym typeface="Arial"/>
              </a:rPr>
              <a:t>academic standards</a:t>
            </a:r>
            <a:r>
              <a:rPr lang="en-GB" sz="2200">
                <a:latin typeface="Arial"/>
                <a:ea typeface="Arial"/>
                <a:cs typeface="Arial"/>
                <a:sym typeface="Arial"/>
              </a:rPr>
              <a: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Involving key stakeholders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Reviewing delivery and resources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Sign offs for ‘material information’, marketing, offers</a:t>
            </a:r>
            <a:endParaRPr sz="2200">
              <a:latin typeface="Arial"/>
              <a:ea typeface="Arial"/>
              <a:cs typeface="Arial"/>
              <a:sym typeface="Arial"/>
            </a:endParaRPr>
          </a:p>
        </p:txBody>
      </p:sp>
      <p:pic>
        <p:nvPicPr>
          <p:cNvPr id="376" name="Google Shape;376;p35" descr="Image of people sitting around a table working on a large piece of paper as a group work activity. "/>
          <p:cNvPicPr preferRelativeResize="0"/>
          <p:nvPr/>
        </p:nvPicPr>
        <p:blipFill rotWithShape="1">
          <a:blip r:embed="rId4">
            <a:alphaModFix/>
          </a:blip>
          <a:srcRect/>
          <a:stretch/>
        </p:blipFill>
        <p:spPr>
          <a:xfrm>
            <a:off x="6164700" y="1346450"/>
            <a:ext cx="2432901" cy="3647549"/>
          </a:xfrm>
          <a:prstGeom prst="rect">
            <a:avLst/>
          </a:prstGeom>
          <a:noFill/>
          <a:ln>
            <a:noFill/>
          </a:ln>
        </p:spPr>
      </p:pic>
      <p:pic>
        <p:nvPicPr>
          <p:cNvPr id="377" name="Google Shape;377;p35"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374" name="Google Shape;374;p35"/>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12</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title"/>
          </p:nvPr>
        </p:nvSpPr>
        <p:spPr>
          <a:xfrm>
            <a:off x="467550" y="99875"/>
            <a:ext cx="8676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a:latin typeface="Arial"/>
                <a:ea typeface="Arial"/>
                <a:cs typeface="Arial"/>
                <a:sym typeface="Arial"/>
              </a:rPr>
              <a:t>What Are Academic Standards?</a:t>
            </a:r>
            <a:endParaRPr sz="4850" b="1">
              <a:latin typeface="Arial"/>
              <a:ea typeface="Arial"/>
              <a:cs typeface="Arial"/>
              <a:sym typeface="Arial"/>
            </a:endParaRPr>
          </a:p>
          <a:p>
            <a:pPr marL="0" lvl="0" indent="0" algn="ctr" rtl="0">
              <a:lnSpc>
                <a:spcPct val="100000"/>
              </a:lnSpc>
              <a:spcBef>
                <a:spcPts val="0"/>
              </a:spcBef>
              <a:spcAft>
                <a:spcPts val="0"/>
              </a:spcAft>
              <a:buClr>
                <a:srgbClr val="22314E"/>
              </a:buClr>
              <a:buSzPct val="183332"/>
              <a:buFont typeface="Arial"/>
              <a:buNone/>
            </a:pPr>
            <a:r>
              <a:rPr lang="en-GB" sz="2400" b="1">
                <a:latin typeface="Arial"/>
                <a:ea typeface="Arial"/>
                <a:cs typeface="Arial"/>
                <a:sym typeface="Arial"/>
              </a:rPr>
              <a:t>(‘sector recognised standards’ in OfS/HERA language)</a:t>
            </a:r>
            <a:endParaRPr sz="2400" b="1"/>
          </a:p>
        </p:txBody>
      </p:sp>
      <p:sp>
        <p:nvSpPr>
          <p:cNvPr id="384" name="Google Shape;384;p36"/>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13</a:t>
            </a:fld>
            <a:endParaRPr sz="1200" b="0" i="0" u="none" strike="noStrike" cap="none">
              <a:solidFill>
                <a:srgbClr val="2F3951"/>
              </a:solidFill>
              <a:latin typeface="Arial"/>
              <a:ea typeface="Arial"/>
              <a:cs typeface="Arial"/>
              <a:sym typeface="Arial"/>
            </a:endParaRPr>
          </a:p>
        </p:txBody>
      </p:sp>
      <p:pic>
        <p:nvPicPr>
          <p:cNvPr id="406" name="Google Shape;406;p36"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pic>
        <p:nvPicPr>
          <p:cNvPr id="3" name="Picture 2" descr="Image showing five areas of academic standards - credit framework, degree classification, subject benchmarks, PSRB and OfS Framework for Higher Education Qualification. ">
            <a:extLst>
              <a:ext uri="{FF2B5EF4-FFF2-40B4-BE49-F238E27FC236}">
                <a16:creationId xmlns:a16="http://schemas.microsoft.com/office/drawing/2014/main" id="{F1F24ED3-A88F-B08C-F377-56200A3C0D97}"/>
              </a:ext>
            </a:extLst>
          </p:cNvPr>
          <p:cNvPicPr>
            <a:picLocks noChangeAspect="1"/>
          </p:cNvPicPr>
          <p:nvPr/>
        </p:nvPicPr>
        <p:blipFill>
          <a:blip r:embed="rId5"/>
          <a:stretch>
            <a:fillRect/>
          </a:stretch>
        </p:blipFill>
        <p:spPr>
          <a:xfrm>
            <a:off x="1564372" y="1112975"/>
            <a:ext cx="5152659" cy="4483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sp>
        <p:nvSpPr>
          <p:cNvPr id="412" name="Google Shape;412;p37"/>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Applying to Study</a:t>
            </a:r>
            <a:endParaRPr b="1">
              <a:latin typeface="Arial"/>
              <a:ea typeface="Arial"/>
              <a:cs typeface="Arial"/>
              <a:sym typeface="Arial"/>
            </a:endParaRPr>
          </a:p>
        </p:txBody>
      </p:sp>
      <p:sp>
        <p:nvSpPr>
          <p:cNvPr id="414" name="Google Shape;414;p37"/>
          <p:cNvSpPr txBox="1">
            <a:spLocks noGrp="1"/>
          </p:cNvSpPr>
          <p:nvPr>
            <p:ph type="body" idx="1"/>
          </p:nvPr>
        </p:nvSpPr>
        <p:spPr>
          <a:xfrm>
            <a:off x="264900" y="1785500"/>
            <a:ext cx="4007400" cy="4013400"/>
          </a:xfrm>
          <a:prstGeom prst="rect">
            <a:avLst/>
          </a:prstGeom>
          <a:noFill/>
          <a:ln>
            <a:noFill/>
          </a:ln>
        </p:spPr>
        <p:txBody>
          <a:bodyPr spcFirstLastPara="1" wrap="square" lIns="91425" tIns="45700" rIns="91425" bIns="45700" anchor="t" anchorCtr="0">
            <a:norm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Admissions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Accreditation of Prior Learning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Student Terms and Conditions </a:t>
            </a:r>
            <a:endParaRPr sz="2200">
              <a:latin typeface="Arial"/>
              <a:ea typeface="Arial"/>
              <a:cs typeface="Arial"/>
              <a:sym typeface="Arial"/>
            </a:endParaRPr>
          </a:p>
        </p:txBody>
      </p:sp>
      <p:pic>
        <p:nvPicPr>
          <p:cNvPr id="416" name="Google Shape;416;p37" descr="Image of a UCAS fair featuring staff and potential students. "/>
          <p:cNvPicPr preferRelativeResize="0"/>
          <p:nvPr/>
        </p:nvPicPr>
        <p:blipFill rotWithShape="1">
          <a:blip r:embed="rId4">
            <a:alphaModFix/>
          </a:blip>
          <a:srcRect/>
          <a:stretch/>
        </p:blipFill>
        <p:spPr>
          <a:xfrm>
            <a:off x="5369092" y="1785502"/>
            <a:ext cx="3289983" cy="2385225"/>
          </a:xfrm>
          <a:prstGeom prst="rect">
            <a:avLst/>
          </a:prstGeom>
          <a:noFill/>
          <a:ln>
            <a:noFill/>
          </a:ln>
        </p:spPr>
      </p:pic>
      <p:pic>
        <p:nvPicPr>
          <p:cNvPr id="415" name="Google Shape;415;p37" descr="UCAS logo"/>
          <p:cNvPicPr preferRelativeResize="0"/>
          <p:nvPr/>
        </p:nvPicPr>
        <p:blipFill rotWithShape="1">
          <a:blip r:embed="rId5">
            <a:alphaModFix/>
          </a:blip>
          <a:srcRect/>
          <a:stretch/>
        </p:blipFill>
        <p:spPr>
          <a:xfrm>
            <a:off x="5618584" y="4404487"/>
            <a:ext cx="3040494" cy="1013101"/>
          </a:xfrm>
          <a:prstGeom prst="rect">
            <a:avLst/>
          </a:prstGeom>
          <a:noFill/>
          <a:ln>
            <a:noFill/>
          </a:ln>
        </p:spPr>
      </p:pic>
      <p:pic>
        <p:nvPicPr>
          <p:cNvPr id="417" name="Google Shape;417;p37"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
        <p:nvSpPr>
          <p:cNvPr id="413" name="Google Shape;413;p37"/>
          <p:cNvSpPr/>
          <p:nvPr/>
        </p:nvSpPr>
        <p:spPr>
          <a:xfrm>
            <a:off x="8455675" y="6401037"/>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14</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38"/>
          <p:cNvSpPr txBox="1">
            <a:spLocks noGrp="1"/>
          </p:cNvSpPr>
          <p:nvPr>
            <p:ph type="title"/>
          </p:nvPr>
        </p:nvSpPr>
        <p:spPr>
          <a:xfrm>
            <a:off x="467550" y="252275"/>
            <a:ext cx="8630400" cy="101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Delivering and Supporting Learning</a:t>
            </a:r>
            <a:endParaRPr b="1">
              <a:latin typeface="Arial"/>
              <a:ea typeface="Arial"/>
              <a:cs typeface="Arial"/>
              <a:sym typeface="Arial"/>
            </a:endParaRPr>
          </a:p>
        </p:txBody>
      </p:sp>
      <p:pic>
        <p:nvPicPr>
          <p:cNvPr id="426" name="Google Shape;426;p38" descr="Decorative images (film studio)"/>
          <p:cNvPicPr preferRelativeResize="0"/>
          <p:nvPr/>
        </p:nvPicPr>
        <p:blipFill rotWithShape="1">
          <a:blip r:embed="rId4">
            <a:alphaModFix/>
          </a:blip>
          <a:srcRect/>
          <a:stretch/>
        </p:blipFill>
        <p:spPr>
          <a:xfrm>
            <a:off x="329050" y="1764400"/>
            <a:ext cx="3242275" cy="3242275"/>
          </a:xfrm>
          <a:prstGeom prst="rect">
            <a:avLst/>
          </a:prstGeom>
          <a:noFill/>
          <a:ln>
            <a:noFill/>
          </a:ln>
        </p:spPr>
      </p:pic>
      <p:sp>
        <p:nvSpPr>
          <p:cNvPr id="425" name="Google Shape;425;p38"/>
          <p:cNvSpPr txBox="1">
            <a:spLocks noGrp="1"/>
          </p:cNvSpPr>
          <p:nvPr>
            <p:ph type="body" idx="1"/>
          </p:nvPr>
        </p:nvSpPr>
        <p:spPr>
          <a:xfrm>
            <a:off x="3710300" y="1746800"/>
            <a:ext cx="5444700" cy="40212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Teaching and Learning Activities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Learning and Teaching Delivery Statement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Scheduled Learning Time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Resources - Library, VLE, Wellbeing</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Staff Professional Development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Progression and Engagement Support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Collecting Student Feedback</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Education Strategy</a:t>
            </a:r>
            <a:endParaRPr sz="2200">
              <a:latin typeface="Arial"/>
              <a:ea typeface="Arial"/>
              <a:cs typeface="Arial"/>
              <a:sym typeface="Arial"/>
            </a:endParaRPr>
          </a:p>
        </p:txBody>
      </p:sp>
      <p:pic>
        <p:nvPicPr>
          <p:cNvPr id="427" name="Google Shape;427;p38" descr="BSU + Transform-ED + Partner logos"/>
          <p:cNvPicPr preferRelativeResize="0"/>
          <p:nvPr/>
        </p:nvPicPr>
        <p:blipFill>
          <a:blip r:embed="rId5">
            <a:alphaModFix/>
          </a:blip>
          <a:stretch>
            <a:fillRect/>
          </a:stretch>
        </p:blipFill>
        <p:spPr>
          <a:xfrm>
            <a:off x="10998" y="5645018"/>
            <a:ext cx="9144002" cy="1206654"/>
          </a:xfrm>
          <a:prstGeom prst="rect">
            <a:avLst/>
          </a:prstGeom>
          <a:noFill/>
          <a:ln>
            <a:noFill/>
          </a:ln>
        </p:spPr>
      </p:pic>
      <p:sp>
        <p:nvSpPr>
          <p:cNvPr id="424" name="Google Shape;424;p38"/>
          <p:cNvSpPr/>
          <p:nvPr/>
        </p:nvSpPr>
        <p:spPr>
          <a:xfrm>
            <a:off x="8413722" y="646727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15</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39"/>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Reflecting and Revising</a:t>
            </a:r>
            <a:endParaRPr b="1">
              <a:latin typeface="Arial"/>
              <a:ea typeface="Arial"/>
              <a:cs typeface="Arial"/>
              <a:sym typeface="Arial"/>
            </a:endParaRPr>
          </a:p>
        </p:txBody>
      </p:sp>
      <p:sp>
        <p:nvSpPr>
          <p:cNvPr id="435" name="Google Shape;435;p39"/>
          <p:cNvSpPr txBox="1">
            <a:spLocks noGrp="1"/>
          </p:cNvSpPr>
          <p:nvPr>
            <p:ph type="body" idx="1"/>
          </p:nvPr>
        </p:nvSpPr>
        <p:spPr>
          <a:xfrm>
            <a:off x="152400" y="1158575"/>
            <a:ext cx="4805700" cy="4560300"/>
          </a:xfrm>
          <a:prstGeom prst="rect">
            <a:avLst/>
          </a:prstGeom>
          <a:noFill/>
          <a:ln>
            <a:noFill/>
          </a:ln>
        </p:spPr>
        <p:txBody>
          <a:bodyPr spcFirstLastPara="1" wrap="square" lIns="91425" tIns="45700" rIns="91425" bIns="45700" anchor="t" anchorCtr="0">
            <a:normAutofit/>
          </a:bodyPr>
          <a:lstStyle/>
          <a:p>
            <a:pPr marL="457200" lvl="0" indent="-368300" algn="l" rtl="0">
              <a:lnSpc>
                <a:spcPct val="119231"/>
              </a:lnSpc>
              <a:spcBef>
                <a:spcPts val="0"/>
              </a:spcBef>
              <a:spcAft>
                <a:spcPts val="0"/>
              </a:spcAft>
              <a:buSzPts val="2200"/>
              <a:buChar char="•"/>
            </a:pPr>
            <a:r>
              <a:rPr lang="en-GB" sz="2200">
                <a:latin typeface="Arial"/>
                <a:ea typeface="Arial"/>
                <a:cs typeface="Arial"/>
                <a:sym typeface="Arial"/>
              </a:rPr>
              <a:t>Programme Review Procedure</a:t>
            </a:r>
            <a:endParaRPr sz="2200">
              <a:latin typeface="Arial"/>
              <a:ea typeface="Arial"/>
              <a:cs typeface="Arial"/>
              <a:sym typeface="Arial"/>
            </a:endParaRPr>
          </a:p>
          <a:p>
            <a:pPr marL="457200" lvl="0" indent="-368300" algn="l" rtl="0">
              <a:lnSpc>
                <a:spcPct val="119231"/>
              </a:lnSpc>
              <a:spcBef>
                <a:spcPts val="0"/>
              </a:spcBef>
              <a:spcAft>
                <a:spcPts val="0"/>
              </a:spcAft>
              <a:buSzPts val="2200"/>
              <a:buChar char="•"/>
            </a:pPr>
            <a:r>
              <a:rPr lang="en-GB" sz="2200">
                <a:latin typeface="Arial"/>
                <a:ea typeface="Arial"/>
                <a:cs typeface="Arial"/>
                <a:sym typeface="Arial"/>
              </a:rPr>
              <a:t>Programme Modification Procedure</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Reflection on delivering and supporting learning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Use of Student Outcomes Data </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Updating the curriculum Alignment of programmes with strategic themes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Financial viability of programmes</a:t>
            </a:r>
            <a:endParaRPr sz="2200">
              <a:latin typeface="Arial"/>
              <a:ea typeface="Arial"/>
              <a:cs typeface="Arial"/>
              <a:sym typeface="Arial"/>
            </a:endParaRPr>
          </a:p>
        </p:txBody>
      </p:sp>
      <p:pic>
        <p:nvPicPr>
          <p:cNvPr id="436" name="Google Shape;436;p39" descr="Decorative image of students sitting on the grass "/>
          <p:cNvPicPr preferRelativeResize="0"/>
          <p:nvPr/>
        </p:nvPicPr>
        <p:blipFill rotWithShape="1">
          <a:blip r:embed="rId4">
            <a:alphaModFix/>
          </a:blip>
          <a:srcRect/>
          <a:stretch/>
        </p:blipFill>
        <p:spPr>
          <a:xfrm>
            <a:off x="4907825" y="1895500"/>
            <a:ext cx="3834149" cy="2642012"/>
          </a:xfrm>
          <a:prstGeom prst="rect">
            <a:avLst/>
          </a:prstGeom>
          <a:noFill/>
          <a:ln>
            <a:noFill/>
          </a:ln>
        </p:spPr>
      </p:pic>
      <p:pic>
        <p:nvPicPr>
          <p:cNvPr id="437" name="Google Shape;437;p3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34" name="Google Shape;434;p39"/>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16</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356038" y="10665"/>
            <a:ext cx="85119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What Are Student Outcomes?</a:t>
            </a:r>
            <a:endParaRPr b="1">
              <a:latin typeface="Arial"/>
              <a:ea typeface="Arial"/>
              <a:cs typeface="Arial"/>
              <a:sym typeface="Arial"/>
            </a:endParaRPr>
          </a:p>
        </p:txBody>
      </p:sp>
      <p:sp>
        <p:nvSpPr>
          <p:cNvPr id="444" name="Google Shape;444;p40"/>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17</a:t>
            </a:fld>
            <a:endParaRPr sz="1200" b="0" i="0" u="none" strike="noStrike" cap="none">
              <a:solidFill>
                <a:srgbClr val="2F3951"/>
              </a:solidFill>
              <a:latin typeface="Arial"/>
              <a:ea typeface="Arial"/>
              <a:cs typeface="Arial"/>
              <a:sym typeface="Arial"/>
            </a:endParaRPr>
          </a:p>
        </p:txBody>
      </p:sp>
      <p:pic>
        <p:nvPicPr>
          <p:cNvPr id="462" name="Google Shape;462;p40"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pic>
        <p:nvPicPr>
          <p:cNvPr id="3" name="Picture 2" descr="Image showing the four elements of student outcomes comprising continuation, completion, progression and satisfaction. ">
            <a:extLst>
              <a:ext uri="{FF2B5EF4-FFF2-40B4-BE49-F238E27FC236}">
                <a16:creationId xmlns:a16="http://schemas.microsoft.com/office/drawing/2014/main" id="{722C1A8E-2B86-79FB-E26B-9A2FE3998C4E}"/>
              </a:ext>
            </a:extLst>
          </p:cNvPr>
          <p:cNvPicPr>
            <a:picLocks noChangeAspect="1"/>
          </p:cNvPicPr>
          <p:nvPr/>
        </p:nvPicPr>
        <p:blipFill>
          <a:blip r:embed="rId5"/>
          <a:stretch>
            <a:fillRect/>
          </a:stretch>
        </p:blipFill>
        <p:spPr>
          <a:xfrm>
            <a:off x="1523807" y="916700"/>
            <a:ext cx="4984085" cy="4462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p41"/>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Assessing and Awarding</a:t>
            </a:r>
            <a:endParaRPr b="1">
              <a:latin typeface="Arial"/>
              <a:ea typeface="Arial"/>
              <a:cs typeface="Arial"/>
              <a:sym typeface="Arial"/>
            </a:endParaRPr>
          </a:p>
        </p:txBody>
      </p:sp>
      <p:sp>
        <p:nvSpPr>
          <p:cNvPr id="470" name="Google Shape;470;p41"/>
          <p:cNvSpPr txBox="1">
            <a:spLocks noGrp="1"/>
          </p:cNvSpPr>
          <p:nvPr>
            <p:ph type="body" idx="1"/>
          </p:nvPr>
        </p:nvSpPr>
        <p:spPr>
          <a:xfrm>
            <a:off x="367150" y="1341575"/>
            <a:ext cx="5580600" cy="42021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Assessment and Feedback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External Examiners - Subject and Chief</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Subject and Central Assessment Boards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Extenuating Circumstances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Academic Misconduct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Appeals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Char char="•"/>
            </a:pPr>
            <a:r>
              <a:rPr lang="en-GB" sz="2200">
                <a:latin typeface="Arial"/>
                <a:ea typeface="Arial"/>
                <a:cs typeface="Arial"/>
                <a:sym typeface="Arial"/>
              </a:rPr>
              <a:t>Undergraduate and Postgraduate Academic Framework - progression, classification algorithm</a:t>
            </a:r>
            <a:endParaRPr sz="2200">
              <a:latin typeface="Arial"/>
              <a:ea typeface="Arial"/>
              <a:cs typeface="Arial"/>
              <a:sym typeface="Arial"/>
            </a:endParaRPr>
          </a:p>
        </p:txBody>
      </p:sp>
      <p:pic>
        <p:nvPicPr>
          <p:cNvPr id="471" name="Google Shape;471;p41" descr="image of graduates in gowns. "/>
          <p:cNvPicPr preferRelativeResize="0"/>
          <p:nvPr/>
        </p:nvPicPr>
        <p:blipFill rotWithShape="1">
          <a:blip r:embed="rId4">
            <a:alphaModFix/>
          </a:blip>
          <a:srcRect/>
          <a:stretch/>
        </p:blipFill>
        <p:spPr>
          <a:xfrm>
            <a:off x="6249800" y="1943613"/>
            <a:ext cx="2701825" cy="2701825"/>
          </a:xfrm>
          <a:prstGeom prst="rect">
            <a:avLst/>
          </a:prstGeom>
          <a:noFill/>
          <a:ln>
            <a:noFill/>
          </a:ln>
        </p:spPr>
      </p:pic>
      <p:pic>
        <p:nvPicPr>
          <p:cNvPr id="472" name="Google Shape;472;p41"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69" name="Google Shape;469;p41"/>
          <p:cNvSpPr/>
          <p:nvPr/>
        </p:nvSpPr>
        <p:spPr>
          <a:xfrm>
            <a:off x="8493744" y="641578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18</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7"/>
        <p:cNvGrpSpPr/>
        <p:nvPr/>
      </p:nvGrpSpPr>
      <p:grpSpPr>
        <a:xfrm>
          <a:off x="0" y="0"/>
          <a:ext cx="0" cy="0"/>
          <a:chOff x="0" y="0"/>
          <a:chExt cx="0" cy="0"/>
        </a:xfrm>
      </p:grpSpPr>
      <p:sp>
        <p:nvSpPr>
          <p:cNvPr id="478" name="Google Shape;478;p42"/>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Closing Programmes</a:t>
            </a:r>
            <a:endParaRPr b="1">
              <a:latin typeface="Arial"/>
              <a:ea typeface="Arial"/>
              <a:cs typeface="Arial"/>
              <a:sym typeface="Arial"/>
            </a:endParaRPr>
          </a:p>
        </p:txBody>
      </p:sp>
      <p:pic>
        <p:nvPicPr>
          <p:cNvPr id="481" name="Google Shape;481;p42" descr="Decorative image of a tree in a field. "/>
          <p:cNvPicPr preferRelativeResize="0"/>
          <p:nvPr/>
        </p:nvPicPr>
        <p:blipFill rotWithShape="1">
          <a:blip r:embed="rId4">
            <a:alphaModFix/>
          </a:blip>
          <a:srcRect/>
          <a:stretch/>
        </p:blipFill>
        <p:spPr>
          <a:xfrm>
            <a:off x="339800" y="2137725"/>
            <a:ext cx="3562174" cy="2582550"/>
          </a:xfrm>
          <a:prstGeom prst="rect">
            <a:avLst/>
          </a:prstGeom>
          <a:noFill/>
          <a:ln>
            <a:noFill/>
          </a:ln>
        </p:spPr>
      </p:pic>
      <p:sp>
        <p:nvSpPr>
          <p:cNvPr id="480" name="Google Shape;480;p42"/>
          <p:cNvSpPr txBox="1">
            <a:spLocks noGrp="1"/>
          </p:cNvSpPr>
          <p:nvPr>
            <p:ph type="body" idx="1"/>
          </p:nvPr>
        </p:nvSpPr>
        <p:spPr>
          <a:xfrm>
            <a:off x="4191000" y="1615775"/>
            <a:ext cx="4495800" cy="3814200"/>
          </a:xfrm>
          <a:prstGeom prst="rect">
            <a:avLst/>
          </a:prstGeom>
          <a:noFill/>
          <a:ln>
            <a:noFill/>
          </a:ln>
        </p:spPr>
        <p:txBody>
          <a:bodyPr spcFirstLastPara="1" wrap="square" lIns="91425" tIns="45700" rIns="91425" bIns="45700" anchor="t" anchorCtr="0">
            <a:noAutofit/>
          </a:bodyPr>
          <a:lstStyle/>
          <a:p>
            <a:pPr marL="457200" lvl="0" indent="-368300" algn="l" rtl="0">
              <a:lnSpc>
                <a:spcPct val="119231"/>
              </a:lnSpc>
              <a:spcBef>
                <a:spcPts val="0"/>
              </a:spcBef>
              <a:spcAft>
                <a:spcPts val="0"/>
              </a:spcAft>
              <a:buSzPts val="2200"/>
              <a:buAutoNum type="arabicPeriod"/>
            </a:pPr>
            <a:r>
              <a:rPr lang="en-GB" sz="2200">
                <a:latin typeface="Arial"/>
                <a:ea typeface="Arial"/>
                <a:cs typeface="Arial"/>
                <a:sym typeface="Arial"/>
              </a:rPr>
              <a:t>Suspensions and Discontinuations Policy</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Teach Out Plans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Student Terms and Conditions</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Student Protection Plan</a:t>
            </a:r>
            <a:endParaRPr sz="2200">
              <a:latin typeface="Arial"/>
              <a:ea typeface="Arial"/>
              <a:cs typeface="Arial"/>
              <a:sym typeface="Arial"/>
            </a:endParaRPr>
          </a:p>
          <a:p>
            <a:pPr marL="457200" lvl="0" indent="-368300" algn="l" rtl="0">
              <a:lnSpc>
                <a:spcPct val="119231"/>
              </a:lnSpc>
              <a:spcBef>
                <a:spcPts val="0"/>
              </a:spcBef>
              <a:spcAft>
                <a:spcPts val="0"/>
              </a:spcAft>
              <a:buSzPts val="2200"/>
              <a:buFont typeface="Arial"/>
              <a:buAutoNum type="arabicPeriod"/>
            </a:pPr>
            <a:r>
              <a:rPr lang="en-GB" sz="2200">
                <a:latin typeface="Arial"/>
                <a:ea typeface="Arial"/>
                <a:cs typeface="Arial"/>
                <a:sym typeface="Arial"/>
              </a:rPr>
              <a:t>Programme Design and Approval (for re-designs_</a:t>
            </a:r>
            <a:endParaRPr sz="2200">
              <a:latin typeface="Arial"/>
              <a:ea typeface="Arial"/>
              <a:cs typeface="Arial"/>
              <a:sym typeface="Arial"/>
            </a:endParaRPr>
          </a:p>
          <a:p>
            <a:pPr marL="457200" lvl="0" indent="-368300" algn="l" rtl="0">
              <a:lnSpc>
                <a:spcPct val="119231"/>
              </a:lnSpc>
              <a:spcBef>
                <a:spcPts val="0"/>
              </a:spcBef>
              <a:spcAft>
                <a:spcPts val="0"/>
              </a:spcAft>
              <a:buSzPts val="2200"/>
              <a:buAutoNum type="arabicPeriod"/>
            </a:pPr>
            <a:r>
              <a:rPr lang="en-GB" sz="2200">
                <a:latin typeface="Arial"/>
                <a:ea typeface="Arial"/>
                <a:cs typeface="Arial"/>
                <a:sym typeface="Arial"/>
              </a:rPr>
              <a:t>Programme Review (to continue monitoring quality)</a:t>
            </a:r>
            <a:endParaRPr sz="2200">
              <a:latin typeface="Arial"/>
              <a:ea typeface="Arial"/>
              <a:cs typeface="Arial"/>
              <a:sym typeface="Arial"/>
            </a:endParaRPr>
          </a:p>
        </p:txBody>
      </p:sp>
      <p:pic>
        <p:nvPicPr>
          <p:cNvPr id="482" name="Google Shape;482;p42"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79" name="Google Shape;479;p42"/>
          <p:cNvSpPr/>
          <p:nvPr/>
        </p:nvSpPr>
        <p:spPr>
          <a:xfrm>
            <a:off x="8483400" y="6356372"/>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19</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solidFill>
                  <a:srgbClr val="22314E"/>
                </a:solidFill>
                <a:latin typeface="Arial"/>
                <a:ea typeface="Arial"/>
                <a:cs typeface="Arial"/>
                <a:sym typeface="Arial"/>
              </a:rPr>
              <a:t>Aims of the session</a:t>
            </a:r>
            <a:endParaRPr b="1"/>
          </a:p>
        </p:txBody>
      </p:sp>
      <p:pic>
        <p:nvPicPr>
          <p:cNvPr id="170" name="Google Shape;170;p25" descr="BSU + Transform-ED + Partner logos"/>
          <p:cNvPicPr preferRelativeResize="0"/>
          <p:nvPr/>
        </p:nvPicPr>
        <p:blipFill rotWithShape="1">
          <a:blip r:embed="rId4">
            <a:alphaModFix/>
          </a:blip>
          <a:srcRect l="21637" t="9321" r="18374" b="2409"/>
          <a:stretch/>
        </p:blipFill>
        <p:spPr>
          <a:xfrm>
            <a:off x="465175" y="1417650"/>
            <a:ext cx="3434600" cy="3223250"/>
          </a:xfrm>
          <a:prstGeom prst="rect">
            <a:avLst/>
          </a:prstGeom>
          <a:noFill/>
          <a:ln>
            <a:noFill/>
          </a:ln>
        </p:spPr>
      </p:pic>
      <p:sp>
        <p:nvSpPr>
          <p:cNvPr id="168" name="Google Shape;168;p25"/>
          <p:cNvSpPr txBox="1">
            <a:spLocks noGrp="1"/>
          </p:cNvSpPr>
          <p:nvPr>
            <p:ph type="body" idx="1"/>
          </p:nvPr>
        </p:nvSpPr>
        <p:spPr>
          <a:xfrm>
            <a:off x="4294225" y="1417650"/>
            <a:ext cx="4626300" cy="357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48"/>
              </a:spcBef>
              <a:spcAft>
                <a:spcPts val="0"/>
              </a:spcAft>
              <a:buNone/>
            </a:pPr>
            <a:r>
              <a:rPr lang="en-GB" sz="2220" b="1">
                <a:solidFill>
                  <a:srgbClr val="22314E"/>
                </a:solidFill>
                <a:latin typeface="Arial"/>
                <a:ea typeface="Arial"/>
                <a:cs typeface="Arial"/>
                <a:sym typeface="Arial"/>
              </a:rPr>
              <a:t>In this session, we will explore:</a:t>
            </a:r>
            <a:endParaRPr sz="2220" b="1">
              <a:solidFill>
                <a:srgbClr val="22314E"/>
              </a:solidFill>
              <a:latin typeface="Arial"/>
              <a:ea typeface="Arial"/>
              <a:cs typeface="Arial"/>
              <a:sym typeface="Arial"/>
            </a:endParaRPr>
          </a:p>
          <a:p>
            <a:pPr marL="0" lvl="0" indent="0" algn="l" rtl="0">
              <a:lnSpc>
                <a:spcPct val="100000"/>
              </a:lnSpc>
              <a:spcBef>
                <a:spcPts val="448"/>
              </a:spcBef>
              <a:spcAft>
                <a:spcPts val="0"/>
              </a:spcAft>
              <a:buNone/>
            </a:pPr>
            <a:endParaRPr sz="2220">
              <a:solidFill>
                <a:srgbClr val="22314E"/>
              </a:solidFill>
              <a:latin typeface="Arial"/>
              <a:ea typeface="Arial"/>
              <a:cs typeface="Arial"/>
              <a:sym typeface="Arial"/>
            </a:endParaRPr>
          </a:p>
          <a:p>
            <a:pPr marL="457200" lvl="0" indent="-369568" algn="l" rtl="0">
              <a:lnSpc>
                <a:spcPct val="100000"/>
              </a:lnSpc>
              <a:spcBef>
                <a:spcPts val="448"/>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External Context for HE Regulation</a:t>
            </a:r>
            <a:endParaRPr sz="2220">
              <a:solidFill>
                <a:srgbClr val="22314E"/>
              </a:solidFill>
              <a:latin typeface="Arial"/>
              <a:ea typeface="Arial"/>
              <a:cs typeface="Arial"/>
              <a:sym typeface="Arial"/>
            </a:endParaRPr>
          </a:p>
          <a:p>
            <a:pPr marL="457200" lvl="0" indent="-369568" algn="l" rtl="0">
              <a:lnSpc>
                <a:spcPct val="100000"/>
              </a:lnSpc>
              <a:spcBef>
                <a:spcPts val="0"/>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The Office for Students and the B Conditions</a:t>
            </a:r>
            <a:endParaRPr sz="2220">
              <a:solidFill>
                <a:srgbClr val="22314E"/>
              </a:solidFill>
              <a:latin typeface="Arial"/>
              <a:ea typeface="Arial"/>
              <a:cs typeface="Arial"/>
              <a:sym typeface="Arial"/>
            </a:endParaRPr>
          </a:p>
          <a:p>
            <a:pPr marL="457200" lvl="0" indent="-369568" algn="l" rtl="0">
              <a:lnSpc>
                <a:spcPct val="100000"/>
              </a:lnSpc>
              <a:spcBef>
                <a:spcPts val="0"/>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Academic Governance and Quality Team</a:t>
            </a:r>
            <a:endParaRPr sz="2220">
              <a:solidFill>
                <a:srgbClr val="22314E"/>
              </a:solidFill>
              <a:latin typeface="Arial"/>
              <a:ea typeface="Arial"/>
              <a:cs typeface="Arial"/>
              <a:sym typeface="Arial"/>
            </a:endParaRPr>
          </a:p>
          <a:p>
            <a:pPr marL="457200" lvl="0" indent="-369568" algn="l" rtl="0">
              <a:lnSpc>
                <a:spcPct val="100000"/>
              </a:lnSpc>
              <a:spcBef>
                <a:spcPts val="0"/>
              </a:spcBef>
              <a:spcAft>
                <a:spcPts val="0"/>
              </a:spcAft>
              <a:buClr>
                <a:srgbClr val="22314E"/>
              </a:buClr>
              <a:buSzPts val="2220"/>
              <a:buFont typeface="Arial"/>
              <a:buAutoNum type="arabicPeriod"/>
            </a:pPr>
            <a:r>
              <a:rPr lang="en-GB" sz="2220">
                <a:solidFill>
                  <a:srgbClr val="22314E"/>
                </a:solidFill>
                <a:latin typeface="Arial"/>
                <a:ea typeface="Arial"/>
                <a:cs typeface="Arial"/>
                <a:sym typeface="Arial"/>
              </a:rPr>
              <a:t>Quality and Standards - Through a Student Journey</a:t>
            </a:r>
            <a:endParaRPr sz="2220">
              <a:solidFill>
                <a:srgbClr val="22314E"/>
              </a:solidFill>
              <a:latin typeface="Arial"/>
              <a:ea typeface="Arial"/>
              <a:cs typeface="Arial"/>
              <a:sym typeface="Arial"/>
            </a:endParaRPr>
          </a:p>
        </p:txBody>
      </p:sp>
      <p:pic>
        <p:nvPicPr>
          <p:cNvPr id="171" name="Google Shape;171;p25" descr="BSU + Transform-ED + Partner logos"/>
          <p:cNvPicPr preferRelativeResize="0"/>
          <p:nvPr/>
        </p:nvPicPr>
        <p:blipFill>
          <a:blip r:embed="rId5">
            <a:alphaModFix/>
          </a:blip>
          <a:stretch>
            <a:fillRect/>
          </a:stretch>
        </p:blipFill>
        <p:spPr>
          <a:xfrm>
            <a:off x="10343" y="5645018"/>
            <a:ext cx="9144002" cy="1206654"/>
          </a:xfrm>
          <a:prstGeom prst="rect">
            <a:avLst/>
          </a:prstGeom>
          <a:noFill/>
          <a:ln>
            <a:noFill/>
          </a:ln>
        </p:spPr>
      </p:pic>
      <p:sp>
        <p:nvSpPr>
          <p:cNvPr id="169" name="Google Shape;169;p25"/>
          <p:cNvSpPr/>
          <p:nvPr/>
        </p:nvSpPr>
        <p:spPr>
          <a:xfrm>
            <a:off x="8493744" y="638788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7"/>
        <p:cNvGrpSpPr/>
        <p:nvPr/>
      </p:nvGrpSpPr>
      <p:grpSpPr>
        <a:xfrm>
          <a:off x="0" y="0"/>
          <a:ext cx="0" cy="0"/>
          <a:chOff x="0" y="0"/>
          <a:chExt cx="0" cy="0"/>
        </a:xfrm>
      </p:grpSpPr>
      <p:sp>
        <p:nvSpPr>
          <p:cNvPr id="488" name="Google Shape;488;p43"/>
          <p:cNvSpPr txBox="1">
            <a:spLocks noGrp="1"/>
          </p:cNvSpPr>
          <p:nvPr>
            <p:ph type="title"/>
          </p:nvPr>
        </p:nvSpPr>
        <p:spPr>
          <a:xfrm>
            <a:off x="381000" y="252275"/>
            <a:ext cx="8901600" cy="137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What about Educational Partners?</a:t>
            </a:r>
            <a:endParaRPr b="1" dirty="0">
              <a:latin typeface="Arial"/>
              <a:ea typeface="Arial"/>
              <a:cs typeface="Arial"/>
              <a:sym typeface="Arial"/>
            </a:endParaRPr>
          </a:p>
        </p:txBody>
      </p:sp>
      <p:sp>
        <p:nvSpPr>
          <p:cNvPr id="490" name="Google Shape;490;p43"/>
          <p:cNvSpPr txBox="1">
            <a:spLocks noGrp="1"/>
          </p:cNvSpPr>
          <p:nvPr>
            <p:ph type="body" idx="1"/>
          </p:nvPr>
        </p:nvSpPr>
        <p:spPr>
          <a:xfrm>
            <a:off x="457150" y="1815475"/>
            <a:ext cx="5091600" cy="3650400"/>
          </a:xfrm>
          <a:prstGeom prst="rect">
            <a:avLst/>
          </a:prstGeom>
          <a:noFill/>
          <a:ln>
            <a:noFill/>
          </a:ln>
        </p:spPr>
        <p:txBody>
          <a:bodyPr spcFirstLastPara="1" wrap="square" lIns="91425" tIns="45700" rIns="91425" bIns="45700" anchor="t" anchorCtr="0">
            <a:normAutofit/>
          </a:bodyPr>
          <a:lstStyle/>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Equal regulatory requirements</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Often same procedures and policies</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Additional mechanisms for supporting partners to meet these standards</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Additional mechanisms for monitoring and seeking assurance</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Additional administrative and operational frameworks </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Risk Management and Partnership Approval Procedure</a:t>
            </a:r>
            <a:endParaRPr sz="1800">
              <a:solidFill>
                <a:srgbClr val="3C3C3C"/>
              </a:solidFill>
              <a:latin typeface="Arial"/>
              <a:ea typeface="Arial"/>
              <a:cs typeface="Arial"/>
              <a:sym typeface="Arial"/>
            </a:endParaRPr>
          </a:p>
          <a:p>
            <a:pPr marL="457200" lvl="0" indent="-342900" algn="l" rtl="0">
              <a:lnSpc>
                <a:spcPct val="119231"/>
              </a:lnSpc>
              <a:spcBef>
                <a:spcPts val="0"/>
              </a:spcBef>
              <a:spcAft>
                <a:spcPts val="0"/>
              </a:spcAft>
              <a:buClr>
                <a:srgbClr val="3C3C3C"/>
              </a:buClr>
              <a:buSzPts val="1800"/>
              <a:buFont typeface="Arial"/>
              <a:buAutoNum type="arabicPeriod"/>
            </a:pPr>
            <a:r>
              <a:rPr lang="en-GB" sz="1800">
                <a:solidFill>
                  <a:srgbClr val="3C3C3C"/>
                </a:solidFill>
                <a:latin typeface="Arial"/>
                <a:ea typeface="Arial"/>
                <a:cs typeface="Arial"/>
                <a:sym typeface="Arial"/>
              </a:rPr>
              <a:t>New resource across key teams</a:t>
            </a:r>
            <a:endParaRPr sz="1800">
              <a:solidFill>
                <a:srgbClr val="3C3C3C"/>
              </a:solidFill>
              <a:latin typeface="Arial"/>
              <a:ea typeface="Arial"/>
              <a:cs typeface="Arial"/>
              <a:sym typeface="Arial"/>
            </a:endParaRPr>
          </a:p>
        </p:txBody>
      </p:sp>
      <p:pic>
        <p:nvPicPr>
          <p:cNvPr id="491" name="Google Shape;491;p43" descr="Decorative image of people sat around a table in a meeting or classroom"/>
          <p:cNvPicPr preferRelativeResize="0"/>
          <p:nvPr/>
        </p:nvPicPr>
        <p:blipFill rotWithShape="1">
          <a:blip r:embed="rId4">
            <a:alphaModFix/>
          </a:blip>
          <a:srcRect/>
          <a:stretch/>
        </p:blipFill>
        <p:spPr>
          <a:xfrm>
            <a:off x="5548750" y="2261825"/>
            <a:ext cx="3300799" cy="2393075"/>
          </a:xfrm>
          <a:prstGeom prst="rect">
            <a:avLst/>
          </a:prstGeom>
          <a:noFill/>
          <a:ln>
            <a:noFill/>
          </a:ln>
        </p:spPr>
      </p:pic>
      <p:pic>
        <p:nvPicPr>
          <p:cNvPr id="492" name="Google Shape;492;p43"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489" name="Google Shape;489;p43"/>
          <p:cNvSpPr/>
          <p:nvPr/>
        </p:nvSpPr>
        <p:spPr>
          <a:xfrm>
            <a:off x="8442749" y="646727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20</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6"/>
        <p:cNvGrpSpPr/>
        <p:nvPr/>
      </p:nvGrpSpPr>
      <p:grpSpPr>
        <a:xfrm>
          <a:off x="0" y="0"/>
          <a:ext cx="0" cy="0"/>
          <a:chOff x="0" y="0"/>
          <a:chExt cx="0" cy="0"/>
        </a:xfrm>
      </p:grpSpPr>
      <p:sp>
        <p:nvSpPr>
          <p:cNvPr id="497" name="Google Shape;49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a:solidFill>
                  <a:schemeClr val="lt1"/>
                </a:solidFill>
                <a:latin typeface="Arial"/>
                <a:ea typeface="Arial"/>
                <a:cs typeface="Arial"/>
                <a:sym typeface="Arial"/>
              </a:rPr>
              <a:t>Thank You</a:t>
            </a:r>
            <a:endParaRPr/>
          </a:p>
        </p:txBody>
      </p:sp>
      <p:sp>
        <p:nvSpPr>
          <p:cNvPr id="498" name="Google Shape;498;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GB">
                <a:solidFill>
                  <a:schemeClr val="lt1"/>
                </a:solidFill>
                <a:latin typeface="Arial"/>
                <a:ea typeface="Arial"/>
                <a:cs typeface="Arial"/>
                <a:sym typeface="Arial"/>
              </a:rPr>
              <a:t>Your name</a:t>
            </a:r>
            <a:endParaRPr/>
          </a:p>
          <a:p>
            <a:pPr marL="0" lvl="0" indent="0" algn="l" rtl="0">
              <a:spcBef>
                <a:spcPts val="480"/>
              </a:spcBef>
              <a:spcAft>
                <a:spcPts val="0"/>
              </a:spcAft>
              <a:buClr>
                <a:schemeClr val="lt1"/>
              </a:buClr>
              <a:buSzPts val="2400"/>
              <a:buNone/>
            </a:pPr>
            <a:r>
              <a:rPr lang="en-GB" sz="2400">
                <a:solidFill>
                  <a:schemeClr val="lt1"/>
                </a:solidFill>
                <a:latin typeface="Arial"/>
                <a:ea typeface="Arial"/>
                <a:cs typeface="Arial"/>
                <a:sym typeface="Arial"/>
              </a:rPr>
              <a:t>Contact details</a:t>
            </a:r>
            <a:endParaRPr/>
          </a:p>
        </p:txBody>
      </p:sp>
      <p:sp>
        <p:nvSpPr>
          <p:cNvPr id="499" name="Google Shape;499;p44"/>
          <p:cNvSpPr/>
          <p:nvPr/>
        </p:nvSpPr>
        <p:spPr>
          <a:xfrm>
            <a:off x="7869041" y="6381328"/>
            <a:ext cx="1078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200" b="0" i="0" u="none" strike="noStrike" cap="none">
                <a:solidFill>
                  <a:srgbClr val="2F3951"/>
                </a:solidFill>
                <a:latin typeface="Arial"/>
                <a:ea typeface="Arial"/>
                <a:cs typeface="Arial"/>
                <a:sym typeface="Arial"/>
              </a:rPr>
              <a:t>04 October 2024</a:t>
            </a:r>
            <a:endParaRPr sz="1200" b="0" i="0" u="none" strike="noStrike" cap="none">
              <a:solidFill>
                <a:srgbClr val="2F3951"/>
              </a:solidFill>
              <a:latin typeface="Arial"/>
              <a:ea typeface="Arial"/>
              <a:cs typeface="Arial"/>
              <a:sym typeface="Arial"/>
            </a:endParaRPr>
          </a:p>
        </p:txBody>
      </p:sp>
      <p:pic>
        <p:nvPicPr>
          <p:cNvPr id="501" name="Google Shape;501;p44" descr="BSU, Transform-ED and Educational Partner logos"/>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
        <p:nvSpPr>
          <p:cNvPr id="507" name="Google Shape;507;p45"/>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References</a:t>
            </a:r>
            <a:endParaRPr b="1"/>
          </a:p>
        </p:txBody>
      </p:sp>
      <p:sp>
        <p:nvSpPr>
          <p:cNvPr id="508" name="Google Shape;508;p45"/>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22</a:t>
            </a:fld>
            <a:endParaRPr sz="1200" b="0" i="0" u="none" strike="noStrike" cap="none">
              <a:solidFill>
                <a:srgbClr val="2F3951"/>
              </a:solidFill>
              <a:latin typeface="Arial"/>
              <a:ea typeface="Arial"/>
              <a:cs typeface="Arial"/>
              <a:sym typeface="Arial"/>
            </a:endParaRPr>
          </a:p>
        </p:txBody>
      </p:sp>
      <p:sp>
        <p:nvSpPr>
          <p:cNvPr id="509" name="Google Shape;509;p45"/>
          <p:cNvSpPr txBox="1">
            <a:spLocks noGrp="1"/>
          </p:cNvSpPr>
          <p:nvPr>
            <p:ph type="body" idx="1"/>
          </p:nvPr>
        </p:nvSpPr>
        <p:spPr>
          <a:xfrm>
            <a:off x="310000" y="1238400"/>
            <a:ext cx="8591400" cy="43068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Font typeface="Arial"/>
              <a:buAutoNum type="arabicPeriod"/>
            </a:pPr>
            <a:r>
              <a:rPr lang="en-GB" sz="1800" b="1">
                <a:latin typeface="Arial"/>
                <a:ea typeface="Arial"/>
                <a:cs typeface="Arial"/>
                <a:sym typeface="Arial"/>
              </a:rPr>
              <a:t>Quality Assurance </a:t>
            </a:r>
            <a:r>
              <a:rPr lang="en-GB" sz="1800">
                <a:latin typeface="Arial"/>
                <a:ea typeface="Arial"/>
                <a:cs typeface="Arial"/>
                <a:sym typeface="Arial"/>
              </a:rPr>
              <a:t>- </a:t>
            </a:r>
            <a:r>
              <a:rPr lang="en-GB" sz="1800" u="sng">
                <a:solidFill>
                  <a:schemeClr val="hlink"/>
                </a:solidFill>
                <a:latin typeface="Arial"/>
                <a:ea typeface="Arial"/>
                <a:cs typeface="Arial"/>
                <a:sym typeface="Arial"/>
                <a:hlinkClick r:id="rId4"/>
              </a:rPr>
              <a:t>https://www.bathspa.ac.uk/about-us/governance/academic-governance-and-quality/</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Academic Governance </a:t>
            </a:r>
            <a:r>
              <a:rPr lang="en-GB" sz="1800">
                <a:solidFill>
                  <a:srgbClr val="3C3C3C"/>
                </a:solidFill>
                <a:latin typeface="Arial"/>
                <a:ea typeface="Arial"/>
                <a:cs typeface="Arial"/>
                <a:sym typeface="Arial"/>
              </a:rPr>
              <a:t>- </a:t>
            </a:r>
            <a:r>
              <a:rPr lang="en-GB" sz="1800" u="sng">
                <a:solidFill>
                  <a:schemeClr val="hlink"/>
                </a:solidFill>
                <a:latin typeface="Arial"/>
                <a:ea typeface="Arial"/>
                <a:cs typeface="Arial"/>
                <a:sym typeface="Arial"/>
                <a:hlinkClick r:id="rId5"/>
              </a:rPr>
              <a:t>https://www.bathspa.ac.uk/about-us/governance/academic-board/</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Academic and Student Policies </a:t>
            </a:r>
            <a:r>
              <a:rPr lang="en-GB" sz="1800">
                <a:solidFill>
                  <a:srgbClr val="3C3C3C"/>
                </a:solidFill>
                <a:latin typeface="Arial"/>
                <a:ea typeface="Arial"/>
                <a:cs typeface="Arial"/>
                <a:sym typeface="Arial"/>
              </a:rPr>
              <a:t>- </a:t>
            </a:r>
            <a:r>
              <a:rPr lang="en-GB" sz="1800" u="sng">
                <a:solidFill>
                  <a:schemeClr val="hlink"/>
                </a:solidFill>
                <a:latin typeface="Arial"/>
                <a:ea typeface="Arial"/>
                <a:cs typeface="Arial"/>
                <a:sym typeface="Arial"/>
                <a:hlinkClick r:id="rId6"/>
              </a:rPr>
              <a:t>https://www.bathspa.ac.uk/about-us/governance/policies/</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21/22 Annual Quality and Standards Report</a:t>
            </a:r>
            <a:r>
              <a:rPr lang="en-GB" sz="1800">
                <a:solidFill>
                  <a:srgbClr val="3C3C3C"/>
                </a:solidFill>
                <a:latin typeface="Arial"/>
                <a:ea typeface="Arial"/>
                <a:cs typeface="Arial"/>
                <a:sym typeface="Arial"/>
              </a:rPr>
              <a:t> (December 2022 BoG Meeting)</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Programme Review Statement</a:t>
            </a:r>
            <a:r>
              <a:rPr lang="en-GB" sz="1800">
                <a:solidFill>
                  <a:srgbClr val="3C3C3C"/>
                </a:solidFill>
                <a:latin typeface="Arial"/>
                <a:ea typeface="Arial"/>
                <a:cs typeface="Arial"/>
                <a:sym typeface="Arial"/>
              </a:rPr>
              <a:t> - </a:t>
            </a:r>
            <a:r>
              <a:rPr lang="en-GB" sz="1800" u="sng">
                <a:solidFill>
                  <a:schemeClr val="hlink"/>
                </a:solidFill>
                <a:latin typeface="Arial"/>
                <a:ea typeface="Arial"/>
                <a:cs typeface="Arial"/>
                <a:sym typeface="Arial"/>
                <a:hlinkClick r:id="rId7"/>
              </a:rPr>
              <a:t>https://www.bathspa.ac.uk/media/bathspaacuk/about-us/policies/academic-and-student/Programme-Review-Statement-2022.pdf</a:t>
            </a:r>
            <a:r>
              <a:rPr lang="en-GB" sz="1800">
                <a:solidFill>
                  <a:srgbClr val="3C3C3C"/>
                </a:solidFill>
                <a:latin typeface="Arial"/>
                <a:ea typeface="Arial"/>
                <a:cs typeface="Arial"/>
                <a:sym typeface="Arial"/>
              </a:rPr>
              <a:t> </a:t>
            </a:r>
            <a:endParaRPr sz="1800">
              <a:solidFill>
                <a:srgbClr val="3C3C3C"/>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AutoNum type="arabicPeriod"/>
            </a:pPr>
            <a:r>
              <a:rPr lang="en-GB" sz="1800" b="1">
                <a:solidFill>
                  <a:srgbClr val="3C3C3C"/>
                </a:solidFill>
                <a:latin typeface="Arial"/>
                <a:ea typeface="Arial"/>
                <a:cs typeface="Arial"/>
                <a:sym typeface="Arial"/>
              </a:rPr>
              <a:t>Degree Outcomes Statement </a:t>
            </a:r>
            <a:r>
              <a:rPr lang="en-GB" sz="1800">
                <a:solidFill>
                  <a:srgbClr val="3C3C3C"/>
                </a:solidFill>
                <a:latin typeface="Arial"/>
                <a:ea typeface="Arial"/>
                <a:cs typeface="Arial"/>
                <a:sym typeface="Arial"/>
              </a:rPr>
              <a:t>- </a:t>
            </a:r>
            <a:r>
              <a:rPr lang="en-GB" sz="1800" u="sng">
                <a:solidFill>
                  <a:schemeClr val="hlink"/>
                </a:solidFill>
                <a:latin typeface="Arial"/>
                <a:ea typeface="Arial"/>
                <a:cs typeface="Arial"/>
                <a:sym typeface="Arial"/>
                <a:hlinkClick r:id="rId8"/>
              </a:rPr>
              <a:t>https://www.bathspa.ac.uk/media/bathspaacuk/about-us/policies/Degree-Outcomes-Statement.pdf</a:t>
            </a:r>
            <a:r>
              <a:rPr lang="en-GB" sz="1800">
                <a:solidFill>
                  <a:srgbClr val="3C3C3C"/>
                </a:solidFill>
                <a:latin typeface="Arial"/>
                <a:ea typeface="Arial"/>
                <a:cs typeface="Arial"/>
                <a:sym typeface="Arial"/>
              </a:rPr>
              <a:t> </a:t>
            </a:r>
            <a:endParaRPr sz="1800">
              <a:solidFill>
                <a:srgbClr val="3C3C3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13"/>
        <p:cNvGrpSpPr/>
        <p:nvPr/>
      </p:nvGrpSpPr>
      <p:grpSpPr>
        <a:xfrm>
          <a:off x="0" y="0"/>
          <a:ext cx="0" cy="0"/>
          <a:chOff x="0" y="0"/>
          <a:chExt cx="0" cy="0"/>
        </a:xfrm>
      </p:grpSpPr>
      <p:sp>
        <p:nvSpPr>
          <p:cNvPr id="514" name="Google Shape;51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Just One Thing</a:t>
            </a:r>
            <a:endParaRPr/>
          </a:p>
        </p:txBody>
      </p:sp>
      <p:sp>
        <p:nvSpPr>
          <p:cNvPr id="515" name="Google Shape;515;p46"/>
          <p:cNvSpPr txBox="1">
            <a:spLocks noGrp="1"/>
          </p:cNvSpPr>
          <p:nvPr>
            <p:ph type="body" idx="1"/>
          </p:nvPr>
        </p:nvSpPr>
        <p:spPr>
          <a:xfrm>
            <a:off x="419850" y="2554200"/>
            <a:ext cx="8363400" cy="14094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GB" sz="2300">
                <a:latin typeface="Arial"/>
                <a:ea typeface="Arial"/>
                <a:cs typeface="Arial"/>
                <a:sym typeface="Arial"/>
              </a:rPr>
              <a:t>In your role, reflect on where you engage in quality and standards and when you get information from to do this correctly? | For 10-mins explore the OfS website reviewing where information can be found - worth a bookmark on your browser? </a:t>
            </a:r>
            <a:endParaRPr sz="2300">
              <a:latin typeface="Arial"/>
              <a:ea typeface="Arial"/>
              <a:cs typeface="Arial"/>
              <a:sym typeface="Arial"/>
            </a:endParaRPr>
          </a:p>
        </p:txBody>
      </p:sp>
      <p:pic>
        <p:nvPicPr>
          <p:cNvPr id="518" name="Google Shape;518;p46" descr="BSU, Transform-ED and Educational Partner logos"/>
          <p:cNvPicPr preferRelativeResize="0"/>
          <p:nvPr/>
        </p:nvPicPr>
        <p:blipFill rotWithShape="1">
          <a:blip r:embed="rId4">
            <a:alphaModFix/>
          </a:blip>
          <a:srcRect/>
          <a:stretch/>
        </p:blipFill>
        <p:spPr>
          <a:xfrm>
            <a:off x="18387" y="5645467"/>
            <a:ext cx="9166308" cy="1212533"/>
          </a:xfrm>
          <a:prstGeom prst="rect">
            <a:avLst/>
          </a:prstGeom>
          <a:noFill/>
          <a:ln>
            <a:noFill/>
          </a:ln>
        </p:spPr>
      </p:pic>
      <p:pic>
        <p:nvPicPr>
          <p:cNvPr id="519" name="Google Shape;519;p4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229608" y="0"/>
            <a:ext cx="914400" cy="914400"/>
          </a:xfrm>
          <a:prstGeom prst="rect">
            <a:avLst/>
          </a:prstGeom>
          <a:noFill/>
          <a:ln>
            <a:noFill/>
          </a:ln>
        </p:spPr>
      </p:pic>
      <p:pic>
        <p:nvPicPr>
          <p:cNvPr id="520" name="Google Shape;520;p46" descr="BSU + Transform-ED + Partner logos&#10;"/>
          <p:cNvPicPr preferRelativeResize="0"/>
          <p:nvPr/>
        </p:nvPicPr>
        <p:blipFill rotWithShape="1">
          <a:blip r:embed="rId4">
            <a:alphaModFix/>
          </a:blip>
          <a:srcRect r="517"/>
          <a:stretch/>
        </p:blipFill>
        <p:spPr>
          <a:xfrm>
            <a:off x="0" y="5643925"/>
            <a:ext cx="9151200" cy="1245450"/>
          </a:xfrm>
          <a:prstGeom prst="rect">
            <a:avLst/>
          </a:prstGeom>
          <a:noFill/>
          <a:ln>
            <a:noFill/>
          </a:ln>
        </p:spPr>
      </p:pic>
      <p:sp>
        <p:nvSpPr>
          <p:cNvPr id="516" name="Google Shape;516;p46"/>
          <p:cNvSpPr/>
          <p:nvPr/>
        </p:nvSpPr>
        <p:spPr>
          <a:xfrm>
            <a:off x="8376450" y="638578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23</a:t>
            </a:fld>
            <a:endParaRPr sz="1200" b="0" i="0" u="none" strike="noStrike" cap="none" dirty="0">
              <a:solidFill>
                <a:srgbClr val="2F395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UK HE Regulation</a:t>
            </a:r>
            <a:endParaRPr b="1"/>
          </a:p>
        </p:txBody>
      </p:sp>
      <p:sp>
        <p:nvSpPr>
          <p:cNvPr id="178" name="Google Shape;178;p26"/>
          <p:cNvSpPr txBox="1">
            <a:spLocks noGrp="1"/>
          </p:cNvSpPr>
          <p:nvPr>
            <p:ph type="body" idx="1"/>
          </p:nvPr>
        </p:nvSpPr>
        <p:spPr>
          <a:xfrm>
            <a:off x="465175" y="1417650"/>
            <a:ext cx="5540700" cy="4160400"/>
          </a:xfrm>
          <a:prstGeom prst="rect">
            <a:avLst/>
          </a:prstGeom>
          <a:noFill/>
          <a:ln>
            <a:noFill/>
          </a:ln>
        </p:spPr>
        <p:txBody>
          <a:bodyPr spcFirstLastPara="1" wrap="square" lIns="91425" tIns="45700" rIns="91425" bIns="45700" anchor="t" anchorCtr="0">
            <a:normAutofit lnSpcReduction="10000"/>
          </a:bodyPr>
          <a:lstStyle/>
          <a:p>
            <a:pPr marL="342900" lvl="0" indent="-325120" algn="l" rtl="0">
              <a:lnSpc>
                <a:spcPct val="100000"/>
              </a:lnSpc>
              <a:spcBef>
                <a:spcPts val="0"/>
              </a:spcBef>
              <a:spcAft>
                <a:spcPts val="0"/>
              </a:spcAft>
              <a:buClr>
                <a:srgbClr val="22314E"/>
              </a:buClr>
              <a:buSzPts val="2200"/>
              <a:buChar char="•"/>
            </a:pPr>
            <a:r>
              <a:rPr lang="en-GB" sz="2200">
                <a:solidFill>
                  <a:srgbClr val="22314E"/>
                </a:solidFill>
                <a:latin typeface="Arial"/>
                <a:ea typeface="Arial"/>
                <a:cs typeface="Arial"/>
                <a:sym typeface="Arial"/>
              </a:rPr>
              <a:t>All Higher Education in the UK has a regulatory body responsible for setting and assessing quality and standards. </a:t>
            </a:r>
            <a:endParaRPr sz="2200">
              <a:solidFill>
                <a:srgbClr val="22314E"/>
              </a:solidFill>
              <a:latin typeface="Arial"/>
              <a:ea typeface="Arial"/>
              <a:cs typeface="Arial"/>
              <a:sym typeface="Arial"/>
            </a:endParaRPr>
          </a:p>
          <a:p>
            <a:pPr marL="457200" lvl="0" indent="0" algn="l" rtl="0">
              <a:lnSpc>
                <a:spcPct val="100000"/>
              </a:lnSpc>
              <a:spcBef>
                <a:spcPts val="0"/>
              </a:spcBef>
              <a:spcAft>
                <a:spcPts val="0"/>
              </a:spcAft>
              <a:buNone/>
            </a:pPr>
            <a:endParaRPr sz="2200">
              <a:solidFill>
                <a:srgbClr val="22314E"/>
              </a:solidFill>
              <a:latin typeface="Arial"/>
              <a:ea typeface="Arial"/>
              <a:cs typeface="Arial"/>
              <a:sym typeface="Arial"/>
            </a:endParaRPr>
          </a:p>
          <a:p>
            <a:pPr marL="342900" lvl="0" indent="-325120" algn="l" rtl="0">
              <a:lnSpc>
                <a:spcPct val="100000"/>
              </a:lnSpc>
              <a:spcBef>
                <a:spcPts val="448"/>
              </a:spcBef>
              <a:spcAft>
                <a:spcPts val="0"/>
              </a:spcAft>
              <a:buClr>
                <a:srgbClr val="22314E"/>
              </a:buClr>
              <a:buSzPts val="2200"/>
              <a:buChar char="•"/>
            </a:pPr>
            <a:r>
              <a:rPr lang="en-GB" sz="2200">
                <a:solidFill>
                  <a:srgbClr val="22314E"/>
                </a:solidFill>
                <a:latin typeface="Arial"/>
                <a:ea typeface="Arial"/>
                <a:cs typeface="Arial"/>
                <a:sym typeface="Arial"/>
              </a:rPr>
              <a:t>The Quality Assurance Agency (QAA) is the Regulatory Body for Scotland, Wales and Northern Ireland. </a:t>
            </a:r>
            <a:endParaRPr sz="2200">
              <a:solidFill>
                <a:srgbClr val="22314E"/>
              </a:solidFill>
              <a:latin typeface="Arial"/>
              <a:ea typeface="Arial"/>
              <a:cs typeface="Arial"/>
              <a:sym typeface="Arial"/>
            </a:endParaRPr>
          </a:p>
          <a:p>
            <a:pPr marL="457200" lvl="0" indent="0" algn="l" rtl="0">
              <a:lnSpc>
                <a:spcPct val="100000"/>
              </a:lnSpc>
              <a:spcBef>
                <a:spcPts val="448"/>
              </a:spcBef>
              <a:spcAft>
                <a:spcPts val="0"/>
              </a:spcAft>
              <a:buNone/>
            </a:pPr>
            <a:endParaRPr sz="2200">
              <a:solidFill>
                <a:srgbClr val="22314E"/>
              </a:solidFill>
              <a:latin typeface="Arial"/>
              <a:ea typeface="Arial"/>
              <a:cs typeface="Arial"/>
              <a:sym typeface="Arial"/>
            </a:endParaRPr>
          </a:p>
          <a:p>
            <a:pPr marL="342900" lvl="0" indent="-325120" algn="l" rtl="0">
              <a:lnSpc>
                <a:spcPct val="100000"/>
              </a:lnSpc>
              <a:spcBef>
                <a:spcPts val="448"/>
              </a:spcBef>
              <a:spcAft>
                <a:spcPts val="0"/>
              </a:spcAft>
              <a:buClr>
                <a:srgbClr val="22314E"/>
              </a:buClr>
              <a:buSzPts val="2200"/>
              <a:buChar char="•"/>
            </a:pPr>
            <a:r>
              <a:rPr lang="en-GB" sz="2200">
                <a:solidFill>
                  <a:srgbClr val="22314E"/>
                </a:solidFill>
                <a:latin typeface="Arial"/>
                <a:ea typeface="Arial"/>
                <a:cs typeface="Arial"/>
                <a:sym typeface="Arial"/>
              </a:rPr>
              <a:t>English Regulatory Body for HE is the Office for Students (OfS). QAA acts as Designated Quality Body (DQB) until March 2023.</a:t>
            </a:r>
            <a:endParaRPr sz="2200">
              <a:latin typeface="Arial"/>
              <a:ea typeface="Arial"/>
              <a:cs typeface="Arial"/>
              <a:sym typeface="Arial"/>
            </a:endParaRPr>
          </a:p>
        </p:txBody>
      </p:sp>
      <p:sp>
        <p:nvSpPr>
          <p:cNvPr id="179" name="Google Shape;179;p26"/>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3</a:t>
            </a:fld>
            <a:endParaRPr sz="1200" b="0" i="0" u="none" strike="noStrike" cap="none">
              <a:solidFill>
                <a:srgbClr val="2F3951"/>
              </a:solidFill>
              <a:latin typeface="Arial"/>
              <a:ea typeface="Arial"/>
              <a:cs typeface="Arial"/>
              <a:sym typeface="Arial"/>
            </a:endParaRPr>
          </a:p>
        </p:txBody>
      </p:sp>
      <p:pic>
        <p:nvPicPr>
          <p:cNvPr id="180" name="Google Shape;180;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02288" y="1268760"/>
            <a:ext cx="2448272" cy="3857054"/>
          </a:xfrm>
          <a:prstGeom prst="rect">
            <a:avLst/>
          </a:prstGeom>
          <a:noFill/>
          <a:ln>
            <a:noFill/>
          </a:ln>
        </p:spPr>
      </p:pic>
      <p:pic>
        <p:nvPicPr>
          <p:cNvPr id="181" name="Google Shape;181;p26"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67550" y="404675"/>
            <a:ext cx="85530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a:latin typeface="Arial"/>
                <a:ea typeface="Arial"/>
                <a:cs typeface="Arial"/>
                <a:sym typeface="Arial"/>
              </a:rPr>
              <a:t>OfS Primary Regulatory Objectives</a:t>
            </a:r>
            <a:endParaRPr b="1">
              <a:latin typeface="Arial"/>
              <a:ea typeface="Arial"/>
              <a:cs typeface="Arial"/>
              <a:sym typeface="Arial"/>
            </a:endParaRPr>
          </a:p>
        </p:txBody>
      </p:sp>
      <p:sp>
        <p:nvSpPr>
          <p:cNvPr id="190" name="Google Shape;190;p27"/>
          <p:cNvSpPr txBox="1">
            <a:spLocks noGrp="1"/>
          </p:cNvSpPr>
          <p:nvPr>
            <p:ph type="body" idx="1"/>
          </p:nvPr>
        </p:nvSpPr>
        <p:spPr>
          <a:xfrm>
            <a:off x="457200" y="1447800"/>
            <a:ext cx="8478000" cy="4122600"/>
          </a:xfrm>
          <a:prstGeom prst="rect">
            <a:avLst/>
          </a:prstGeom>
          <a:noFill/>
          <a:ln>
            <a:noFill/>
          </a:ln>
        </p:spPr>
        <p:txBody>
          <a:bodyPr spcFirstLastPara="1" wrap="square" lIns="91425" tIns="45700" rIns="91425" bIns="45700" anchor="t" anchorCtr="0">
            <a:noAutofit/>
          </a:bodyPr>
          <a:lstStyle/>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Are supported to access, succeed in, and progress from, higher education.</a:t>
            </a:r>
            <a:endParaRPr sz="2200">
              <a:latin typeface="Arial"/>
              <a:ea typeface="Arial"/>
              <a:cs typeface="Arial"/>
              <a:sym typeface="Arial"/>
            </a:endParaRPr>
          </a:p>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Receive a high quality academic experience, and their interests are protected while they study or in the event of provider, campus or course closure.</a:t>
            </a:r>
            <a:endParaRPr sz="2200">
              <a:latin typeface="Arial"/>
              <a:ea typeface="Arial"/>
              <a:cs typeface="Arial"/>
              <a:sym typeface="Arial"/>
            </a:endParaRPr>
          </a:p>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Are able to progress into employment or further study, and their qualifications hold their value over time.</a:t>
            </a:r>
            <a:endParaRPr sz="2200">
              <a:latin typeface="Arial"/>
              <a:ea typeface="Arial"/>
              <a:cs typeface="Arial"/>
              <a:sym typeface="Arial"/>
            </a:endParaRPr>
          </a:p>
          <a:p>
            <a:pPr marL="342900" lvl="0" indent="-327850" algn="l" rtl="0">
              <a:lnSpc>
                <a:spcPct val="150000"/>
              </a:lnSpc>
              <a:spcBef>
                <a:spcPts val="0"/>
              </a:spcBef>
              <a:spcAft>
                <a:spcPts val="0"/>
              </a:spcAft>
              <a:buSzPts val="2200"/>
              <a:buAutoNum type="arabicPeriod"/>
            </a:pPr>
            <a:r>
              <a:rPr lang="en-GB" sz="2200">
                <a:latin typeface="Arial"/>
                <a:ea typeface="Arial"/>
                <a:cs typeface="Arial"/>
                <a:sym typeface="Arial"/>
              </a:rPr>
              <a:t>Receive value for money.</a:t>
            </a:r>
            <a:endParaRPr sz="2200">
              <a:latin typeface="Arial"/>
              <a:ea typeface="Arial"/>
              <a:cs typeface="Arial"/>
              <a:sym typeface="Arial"/>
            </a:endParaRPr>
          </a:p>
          <a:p>
            <a:pPr marL="0" lvl="0" indent="0" algn="l" rtl="0">
              <a:lnSpc>
                <a:spcPct val="100000"/>
              </a:lnSpc>
              <a:spcBef>
                <a:spcPts val="4900"/>
              </a:spcBef>
              <a:spcAft>
                <a:spcPts val="0"/>
              </a:spcAft>
              <a:buSzPts val="7200"/>
              <a:buNone/>
            </a:pPr>
            <a:endParaRPr sz="2200">
              <a:latin typeface="Arial"/>
              <a:ea typeface="Arial"/>
              <a:cs typeface="Arial"/>
              <a:sym typeface="Arial"/>
            </a:endParaRPr>
          </a:p>
        </p:txBody>
      </p:sp>
      <p:pic>
        <p:nvPicPr>
          <p:cNvPr id="188" name="Google Shape;188;p27" descr="Logo of OFS"/>
          <p:cNvPicPr preferRelativeResize="0"/>
          <p:nvPr/>
        </p:nvPicPr>
        <p:blipFill rotWithShape="1">
          <a:blip r:embed="rId4">
            <a:alphaModFix/>
          </a:blip>
          <a:srcRect/>
          <a:stretch/>
        </p:blipFill>
        <p:spPr>
          <a:xfrm>
            <a:off x="6182103" y="4541775"/>
            <a:ext cx="2638423" cy="1013100"/>
          </a:xfrm>
          <a:prstGeom prst="rect">
            <a:avLst/>
          </a:prstGeom>
          <a:noFill/>
          <a:ln>
            <a:noFill/>
          </a:ln>
        </p:spPr>
      </p:pic>
      <p:pic>
        <p:nvPicPr>
          <p:cNvPr id="191" name="Google Shape;191;p27"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
        <p:nvSpPr>
          <p:cNvPr id="189" name="Google Shape;189;p27"/>
          <p:cNvSpPr/>
          <p:nvPr/>
        </p:nvSpPr>
        <p:spPr>
          <a:xfrm>
            <a:off x="8413726" y="631487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4</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Conditions of Registration (1)</a:t>
            </a:r>
            <a:endParaRPr b="1" dirty="0">
              <a:latin typeface="Arial"/>
              <a:ea typeface="Arial"/>
              <a:cs typeface="Arial"/>
              <a:sym typeface="Arial"/>
            </a:endParaRPr>
          </a:p>
        </p:txBody>
      </p:sp>
      <p:sp>
        <p:nvSpPr>
          <p:cNvPr id="199" name="Google Shape;199;p28"/>
          <p:cNvSpPr txBox="1">
            <a:spLocks noGrp="1"/>
          </p:cNvSpPr>
          <p:nvPr>
            <p:ph type="body" idx="1"/>
          </p:nvPr>
        </p:nvSpPr>
        <p:spPr>
          <a:xfrm>
            <a:off x="480461" y="1545907"/>
            <a:ext cx="8065200" cy="3971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360"/>
              </a:spcBef>
              <a:spcAft>
                <a:spcPts val="0"/>
              </a:spcAft>
              <a:buClr>
                <a:srgbClr val="22314E"/>
              </a:buClr>
              <a:buSzPct val="72727"/>
              <a:buNone/>
            </a:pPr>
            <a:r>
              <a:rPr lang="en-GB" sz="8800" b="1">
                <a:solidFill>
                  <a:srgbClr val="22314E"/>
                </a:solidFill>
                <a:latin typeface="Arial"/>
                <a:ea typeface="Arial"/>
                <a:cs typeface="Arial"/>
                <a:sym typeface="Arial"/>
              </a:rPr>
              <a:t>Office for Students set Initial and Ongoing Conditions. The CoR are set out in themes:</a:t>
            </a:r>
            <a:endParaRPr sz="8800" b="1">
              <a:latin typeface="Arial"/>
              <a:ea typeface="Arial"/>
              <a:cs typeface="Arial"/>
              <a:sym typeface="Arial"/>
            </a:endParaRPr>
          </a:p>
          <a:p>
            <a:pPr marL="0" lvl="0" indent="0" algn="l" rtl="0">
              <a:lnSpc>
                <a:spcPct val="100000"/>
              </a:lnSpc>
              <a:spcBef>
                <a:spcPts val="360"/>
              </a:spcBef>
              <a:spcAft>
                <a:spcPts val="0"/>
              </a:spcAft>
              <a:buClr>
                <a:schemeClr val="dk1"/>
              </a:buClr>
              <a:buSzPct val="72727"/>
              <a:buNone/>
            </a:pPr>
            <a:endParaRPr sz="8800">
              <a:solidFill>
                <a:srgbClr val="22314E"/>
              </a:solidFill>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A – Access and participation</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b="1">
                <a:solidFill>
                  <a:srgbClr val="FF0000"/>
                </a:solidFill>
                <a:latin typeface="Arial"/>
                <a:ea typeface="Arial"/>
                <a:cs typeface="Arial"/>
                <a:sym typeface="Arial"/>
              </a:rPr>
              <a:t>B – Quality, standards &amp; student outcomes</a:t>
            </a:r>
            <a:endParaRPr sz="8800" b="1">
              <a:solidFill>
                <a:srgbClr val="FF0000"/>
              </a:solidFill>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b="1">
                <a:solidFill>
                  <a:srgbClr val="FF0000"/>
                </a:solidFill>
                <a:latin typeface="Arial"/>
                <a:ea typeface="Arial"/>
                <a:cs typeface="Arial"/>
                <a:sym typeface="Arial"/>
              </a:rPr>
              <a:t>C – Protecting student interests</a:t>
            </a:r>
            <a:endParaRPr sz="8800" b="1">
              <a:solidFill>
                <a:srgbClr val="FF0000"/>
              </a:solidFill>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D – Provider financial sustainability</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E – Good governance</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F – Information for students</a:t>
            </a:r>
            <a:endParaRPr sz="8800">
              <a:latin typeface="Arial"/>
              <a:ea typeface="Arial"/>
              <a:cs typeface="Arial"/>
              <a:sym typeface="Arial"/>
            </a:endParaRPr>
          </a:p>
          <a:p>
            <a:pPr marL="0" lvl="0" indent="0" algn="l" rtl="0">
              <a:lnSpc>
                <a:spcPct val="100000"/>
              </a:lnSpc>
              <a:spcBef>
                <a:spcPts val="320"/>
              </a:spcBef>
              <a:spcAft>
                <a:spcPts val="0"/>
              </a:spcAft>
              <a:buClr>
                <a:srgbClr val="22314E"/>
              </a:buClr>
              <a:buSzPct val="72727"/>
              <a:buNone/>
            </a:pPr>
            <a:r>
              <a:rPr lang="en-GB" sz="8800">
                <a:solidFill>
                  <a:srgbClr val="22314E"/>
                </a:solidFill>
                <a:latin typeface="Arial"/>
                <a:ea typeface="Arial"/>
                <a:cs typeface="Arial"/>
                <a:sym typeface="Arial"/>
              </a:rPr>
              <a:t>G – Accountability for fees and funding</a:t>
            </a:r>
            <a:endParaRPr sz="8800">
              <a:latin typeface="Arial"/>
              <a:ea typeface="Arial"/>
              <a:cs typeface="Arial"/>
              <a:sym typeface="Arial"/>
            </a:endParaRPr>
          </a:p>
          <a:p>
            <a:pPr marL="0" lvl="0" indent="0" algn="l" rtl="0">
              <a:lnSpc>
                <a:spcPct val="100000"/>
              </a:lnSpc>
              <a:spcBef>
                <a:spcPts val="360"/>
              </a:spcBef>
              <a:spcAft>
                <a:spcPts val="0"/>
              </a:spcAft>
              <a:buClr>
                <a:schemeClr val="dk1"/>
              </a:buClr>
              <a:buSzPct val="100000"/>
              <a:buNone/>
            </a:pPr>
            <a:endParaRPr/>
          </a:p>
          <a:p>
            <a:pPr marL="0" lvl="0" indent="0" algn="l" rtl="0">
              <a:lnSpc>
                <a:spcPct val="100000"/>
              </a:lnSpc>
              <a:spcBef>
                <a:spcPts val="360"/>
              </a:spcBef>
              <a:spcAft>
                <a:spcPts val="0"/>
              </a:spcAft>
              <a:buClr>
                <a:schemeClr val="dk1"/>
              </a:buClr>
              <a:buSzPct val="100000"/>
              <a:buNone/>
            </a:pPr>
            <a:endParaRPr/>
          </a:p>
          <a:p>
            <a:pPr marL="457200" lvl="0" indent="0" algn="l" rtl="0">
              <a:lnSpc>
                <a:spcPct val="100000"/>
              </a:lnSpc>
              <a:spcBef>
                <a:spcPts val="360"/>
              </a:spcBef>
              <a:spcAft>
                <a:spcPts val="0"/>
              </a:spcAft>
              <a:buClr>
                <a:schemeClr val="dk1"/>
              </a:buClr>
              <a:buSzPct val="100000"/>
              <a:buNone/>
            </a:pPr>
            <a:endParaRPr/>
          </a:p>
          <a:p>
            <a:pPr marL="0" lvl="0" indent="0" algn="l" rtl="0">
              <a:lnSpc>
                <a:spcPct val="100000"/>
              </a:lnSpc>
              <a:spcBef>
                <a:spcPts val="360"/>
              </a:spcBef>
              <a:spcAft>
                <a:spcPts val="0"/>
              </a:spcAft>
              <a:buClr>
                <a:schemeClr val="dk1"/>
              </a:buClr>
              <a:buSzPct val="100000"/>
              <a:buNone/>
            </a:pPr>
            <a:endParaRPr/>
          </a:p>
        </p:txBody>
      </p:sp>
      <p:pic>
        <p:nvPicPr>
          <p:cNvPr id="200" name="Google Shape;200;p28"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198" name="Google Shape;198;p28"/>
          <p:cNvSpPr/>
          <p:nvPr/>
        </p:nvSpPr>
        <p:spPr>
          <a:xfrm>
            <a:off x="8493744" y="6432130"/>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5</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467544"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Conditions of Registration (2)</a:t>
            </a:r>
            <a:endParaRPr b="1" dirty="0">
              <a:latin typeface="Arial"/>
              <a:ea typeface="Arial"/>
              <a:cs typeface="Arial"/>
              <a:sym typeface="Arial"/>
            </a:endParaRPr>
          </a:p>
        </p:txBody>
      </p:sp>
      <p:sp>
        <p:nvSpPr>
          <p:cNvPr id="208" name="Google Shape;208;p29">
            <a:extLst>
              <a:ext uri="{C183D7F6-B498-43B3-948B-1728B52AA6E4}">
                <adec:decorative xmlns:adec="http://schemas.microsoft.com/office/drawing/2017/decorative" val="1"/>
              </a:ext>
            </a:extLst>
          </p:cNvPr>
          <p:cNvSpPr txBox="1">
            <a:spLocks noGrp="1"/>
          </p:cNvSpPr>
          <p:nvPr>
            <p:ph type="body" idx="1"/>
          </p:nvPr>
        </p:nvSpPr>
        <p:spPr>
          <a:xfrm>
            <a:off x="480461" y="1545907"/>
            <a:ext cx="8065200" cy="397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20"/>
              </a:spcBef>
              <a:spcAft>
                <a:spcPts val="0"/>
              </a:spcAft>
              <a:buClr>
                <a:srgbClr val="22314E"/>
              </a:buClr>
              <a:buSzPts val="6400"/>
              <a:buNone/>
            </a:pPr>
            <a:endParaRPr sz="8800">
              <a:latin typeface="Arial"/>
              <a:ea typeface="Arial"/>
              <a:cs typeface="Arial"/>
              <a:sym typeface="Arial"/>
            </a:endParaRPr>
          </a:p>
          <a:p>
            <a:pPr marL="0" lvl="0" indent="0" algn="l" rtl="0">
              <a:lnSpc>
                <a:spcPct val="100000"/>
              </a:lnSpc>
              <a:spcBef>
                <a:spcPts val="360"/>
              </a:spcBef>
              <a:spcAft>
                <a:spcPts val="0"/>
              </a:spcAft>
              <a:buClr>
                <a:schemeClr val="dk1"/>
              </a:buClr>
              <a:buSzPts val="3200"/>
              <a:buNone/>
            </a:pPr>
            <a:endParaRPr/>
          </a:p>
          <a:p>
            <a:pPr marL="0" lvl="0" indent="0" algn="l" rtl="0">
              <a:lnSpc>
                <a:spcPct val="100000"/>
              </a:lnSpc>
              <a:spcBef>
                <a:spcPts val="360"/>
              </a:spcBef>
              <a:spcAft>
                <a:spcPts val="0"/>
              </a:spcAft>
              <a:buClr>
                <a:schemeClr val="dk1"/>
              </a:buClr>
              <a:buSzPts val="3200"/>
              <a:buNone/>
            </a:pPr>
            <a:endParaRPr/>
          </a:p>
          <a:p>
            <a:pPr marL="457200" lvl="0" indent="0" algn="l" rtl="0">
              <a:lnSpc>
                <a:spcPct val="100000"/>
              </a:lnSpc>
              <a:spcBef>
                <a:spcPts val="360"/>
              </a:spcBef>
              <a:spcAft>
                <a:spcPts val="0"/>
              </a:spcAft>
              <a:buClr>
                <a:schemeClr val="dk1"/>
              </a:buClr>
              <a:buSzPts val="3200"/>
              <a:buNone/>
            </a:pPr>
            <a:endParaRPr/>
          </a:p>
          <a:p>
            <a:pPr marL="0" lvl="0" indent="0" algn="l" rtl="0">
              <a:lnSpc>
                <a:spcPct val="100000"/>
              </a:lnSpc>
              <a:spcBef>
                <a:spcPts val="360"/>
              </a:spcBef>
              <a:spcAft>
                <a:spcPts val="0"/>
              </a:spcAft>
              <a:buClr>
                <a:schemeClr val="dk1"/>
              </a:buClr>
              <a:buSzPts val="3200"/>
              <a:buNone/>
            </a:pPr>
            <a:endParaRPr/>
          </a:p>
        </p:txBody>
      </p:sp>
      <p:graphicFrame>
        <p:nvGraphicFramePr>
          <p:cNvPr id="209" name="Google Shape;209;p29"/>
          <p:cNvGraphicFramePr/>
          <p:nvPr/>
        </p:nvGraphicFramePr>
        <p:xfrm>
          <a:off x="616915" y="1417766"/>
          <a:ext cx="7693975" cy="3714500"/>
        </p:xfrm>
        <a:graphic>
          <a:graphicData uri="http://schemas.openxmlformats.org/drawingml/2006/table">
            <a:tbl>
              <a:tblPr firstRow="1" bandRow="1">
                <a:noFill/>
                <a:tableStyleId>{6563BC14-EE18-4806-91EA-2B1E5816656B}</a:tableStyleId>
              </a:tblPr>
              <a:tblGrid>
                <a:gridCol w="1419950">
                  <a:extLst>
                    <a:ext uri="{9D8B030D-6E8A-4147-A177-3AD203B41FA5}">
                      <a16:colId xmlns:a16="http://schemas.microsoft.com/office/drawing/2014/main" val="20000"/>
                    </a:ext>
                  </a:extLst>
                </a:gridCol>
                <a:gridCol w="6274025">
                  <a:extLst>
                    <a:ext uri="{9D8B030D-6E8A-4147-A177-3AD203B41FA5}">
                      <a16:colId xmlns:a16="http://schemas.microsoft.com/office/drawing/2014/main" val="20001"/>
                    </a:ext>
                  </a:extLst>
                </a:gridCol>
              </a:tblGrid>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 Condition</a:t>
                      </a:r>
                      <a:endParaRPr sz="1400" u="none" strike="noStrike" cap="none">
                        <a:latin typeface="Arial"/>
                        <a:ea typeface="Arial"/>
                        <a:cs typeface="Arial"/>
                        <a:sym typeface="Arial"/>
                      </a:endParaRPr>
                    </a:p>
                  </a:txBody>
                  <a:tcPr marL="91450" marR="91450" marT="45725" marB="45725">
                    <a:solidFill>
                      <a:srgbClr val="3C3C3C"/>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Summary</a:t>
                      </a:r>
                      <a:endParaRPr sz="1400" u="none" strike="noStrike" cap="none">
                        <a:latin typeface="Arial"/>
                        <a:ea typeface="Arial"/>
                        <a:cs typeface="Arial"/>
                        <a:sym typeface="Arial"/>
                      </a:endParaRPr>
                    </a:p>
                  </a:txBody>
                  <a:tcPr marL="91450" marR="91450" marT="45725" marB="45725">
                    <a:solidFill>
                      <a:srgbClr val="3C3C3C"/>
                    </a:solidFill>
                  </a:tcPr>
                </a:tc>
                <a:extLst>
                  <a:ext uri="{0D108BD9-81ED-4DB2-BD59-A6C34878D82A}">
                    <a16:rowId xmlns:a16="http://schemas.microsoft.com/office/drawing/2014/main" val="10000"/>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Ensuring a high-quality academic experience for students.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B2</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Resources, support, and effective engagement in and beyond HE.</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B3</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Deliver successful outcomes – valued by employers/further study.</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309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B4</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Effective assessment, credible awards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54910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B5</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Reflect sector-recognised standards.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B6</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Participate in Teaching Excellence. Framework.</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45575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C1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latin typeface="Arial"/>
                          <a:ea typeface="Arial"/>
                          <a:cs typeface="Arial"/>
                          <a:sym typeface="Arial"/>
                        </a:rPr>
                        <a:t>Take account of guidance from the CMA about consumer legislation</a:t>
                      </a:r>
                      <a:endParaRPr sz="14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bl>
          </a:graphicData>
        </a:graphic>
      </p:graphicFrame>
      <p:pic>
        <p:nvPicPr>
          <p:cNvPr id="210" name="Google Shape;210;p29"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207" name="Google Shape;207;p29"/>
          <p:cNvSpPr/>
          <p:nvPr/>
        </p:nvSpPr>
        <p:spPr>
          <a:xfrm>
            <a:off x="8493744" y="645333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6</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dirty="0">
                <a:latin typeface="Arial"/>
                <a:ea typeface="Arial"/>
                <a:cs typeface="Arial"/>
                <a:sym typeface="Arial"/>
              </a:rPr>
              <a:t>Academic Governance and Quality Team (1)</a:t>
            </a:r>
            <a:endParaRPr b="1" dirty="0">
              <a:latin typeface="Arial"/>
              <a:ea typeface="Arial"/>
              <a:cs typeface="Arial"/>
              <a:sym typeface="Arial"/>
            </a:endParaRPr>
          </a:p>
        </p:txBody>
      </p:sp>
      <p:pic>
        <p:nvPicPr>
          <p:cNvPr id="218" name="Google Shape;218;p30">
            <a:extLst>
              <a:ext uri="{C183D7F6-B498-43B3-948B-1728B52AA6E4}">
                <adec:decorative xmlns:adec="http://schemas.microsoft.com/office/drawing/2017/decorative" val="1"/>
              </a:ext>
            </a:extLst>
          </p:cNvPr>
          <p:cNvPicPr preferRelativeResize="0"/>
          <p:nvPr/>
        </p:nvPicPr>
        <p:blipFill rotWithShape="1">
          <a:blip r:embed="rId4">
            <a:alphaModFix/>
          </a:blip>
          <a:srcRect l="12567" r="12492" b="-1533"/>
          <a:stretch/>
        </p:blipFill>
        <p:spPr>
          <a:xfrm>
            <a:off x="467550" y="1688375"/>
            <a:ext cx="999521" cy="1354175"/>
          </a:xfrm>
          <a:prstGeom prst="rect">
            <a:avLst/>
          </a:prstGeom>
          <a:noFill/>
          <a:ln>
            <a:noFill/>
          </a:ln>
        </p:spPr>
      </p:pic>
      <p:sp>
        <p:nvSpPr>
          <p:cNvPr id="219" name="Google Shape;219;p30"/>
          <p:cNvSpPr/>
          <p:nvPr/>
        </p:nvSpPr>
        <p:spPr>
          <a:xfrm>
            <a:off x="397400" y="3053925"/>
            <a:ext cx="1938600" cy="10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Pearl Slater</a:t>
            </a:r>
            <a:r>
              <a:rPr lang="en-GB" sz="1050" b="0" i="0" u="none" strike="noStrike" cap="none">
                <a:solidFill>
                  <a:schemeClr val="dk1"/>
                </a:solidFill>
                <a:latin typeface="Arial"/>
                <a:ea typeface="Arial"/>
                <a:cs typeface="Arial"/>
                <a:sym typeface="Arial"/>
              </a:rPr>
              <a:t> </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Head of Academic Governance and Quality</a:t>
            </a:r>
            <a:endParaRPr sz="1050" b="0" i="0" u="none" strike="noStrike" cap="none">
              <a:solidFill>
                <a:schemeClr val="dk1"/>
              </a:solidFill>
              <a:latin typeface="Calibri"/>
              <a:ea typeface="Calibri"/>
              <a:cs typeface="Calibri"/>
              <a:sym typeface="Calibri"/>
            </a:endParaRPr>
          </a:p>
        </p:txBody>
      </p:sp>
      <p:pic>
        <p:nvPicPr>
          <p:cNvPr id="220" name="Google Shape;220;p30">
            <a:extLst>
              <a:ext uri="{C183D7F6-B498-43B3-948B-1728B52AA6E4}">
                <adec:decorative xmlns:adec="http://schemas.microsoft.com/office/drawing/2017/decorative" val="1"/>
              </a:ext>
            </a:extLst>
          </p:cNvPr>
          <p:cNvPicPr preferRelativeResize="0"/>
          <p:nvPr/>
        </p:nvPicPr>
        <p:blipFill rotWithShape="1">
          <a:blip r:embed="rId5">
            <a:alphaModFix/>
          </a:blip>
          <a:srcRect l="8632" t="4163" r="14225" b="1211"/>
          <a:stretch/>
        </p:blipFill>
        <p:spPr>
          <a:xfrm>
            <a:off x="467551" y="3845850"/>
            <a:ext cx="943430" cy="1212975"/>
          </a:xfrm>
          <a:prstGeom prst="rect">
            <a:avLst/>
          </a:prstGeom>
          <a:noFill/>
          <a:ln>
            <a:noFill/>
          </a:ln>
        </p:spPr>
      </p:pic>
      <p:sp>
        <p:nvSpPr>
          <p:cNvPr id="231" name="Google Shape;231;p30"/>
          <p:cNvSpPr/>
          <p:nvPr/>
        </p:nvSpPr>
        <p:spPr>
          <a:xfrm>
            <a:off x="2477900" y="3053925"/>
            <a:ext cx="1938600" cy="10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Gavin Harrison</a:t>
            </a:r>
            <a:r>
              <a:rPr lang="en-GB" sz="1050" b="0" i="0" u="none" strike="noStrike" cap="none">
                <a:solidFill>
                  <a:schemeClr val="dk1"/>
                </a:solidFill>
                <a:latin typeface="Arial"/>
                <a:ea typeface="Arial"/>
                <a:cs typeface="Arial"/>
                <a:sym typeface="Arial"/>
              </a:rPr>
              <a:t> </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Deputy Head of Academic Governance and Quality (Educational Partnerships)</a:t>
            </a:r>
            <a:endParaRPr sz="1050" b="0" i="0" u="none" strike="noStrike" cap="none">
              <a:solidFill>
                <a:schemeClr val="dk1"/>
              </a:solidFill>
              <a:latin typeface="Calibri"/>
              <a:ea typeface="Calibri"/>
              <a:cs typeface="Calibri"/>
              <a:sym typeface="Calibri"/>
            </a:endParaRPr>
          </a:p>
        </p:txBody>
      </p:sp>
      <p:sp>
        <p:nvSpPr>
          <p:cNvPr id="228" name="Google Shape;228;p30"/>
          <p:cNvSpPr/>
          <p:nvPr/>
        </p:nvSpPr>
        <p:spPr>
          <a:xfrm>
            <a:off x="4640650" y="3053925"/>
            <a:ext cx="2017200" cy="62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Terri-Anne Jones</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Academic Quality Advisor</a:t>
            </a:r>
            <a:endParaRPr sz="1050" b="0" i="1" u="none" strike="noStrike" cap="none">
              <a:solidFill>
                <a:schemeClr val="dk1"/>
              </a:solidFill>
              <a:latin typeface="Calibri"/>
              <a:ea typeface="Calibri"/>
              <a:cs typeface="Calibri"/>
              <a:sym typeface="Calibri"/>
            </a:endParaRPr>
          </a:p>
        </p:txBody>
      </p:sp>
      <p:sp>
        <p:nvSpPr>
          <p:cNvPr id="227" name="Google Shape;227;p30"/>
          <p:cNvSpPr/>
          <p:nvPr/>
        </p:nvSpPr>
        <p:spPr>
          <a:xfrm>
            <a:off x="7131925" y="3053925"/>
            <a:ext cx="1855200" cy="39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Arial"/>
                <a:ea typeface="Arial"/>
                <a:cs typeface="Arial"/>
                <a:sym typeface="Arial"/>
              </a:rPr>
              <a:t>Joshua Steeds</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Academic Quality Advisor</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1" u="none" strike="noStrike" cap="none">
              <a:solidFill>
                <a:schemeClr val="dk1"/>
              </a:solidFill>
              <a:latin typeface="Calibri"/>
              <a:ea typeface="Calibri"/>
              <a:cs typeface="Calibri"/>
              <a:sym typeface="Calibri"/>
            </a:endParaRPr>
          </a:p>
        </p:txBody>
      </p:sp>
      <p:sp>
        <p:nvSpPr>
          <p:cNvPr id="221" name="Google Shape;221;p30">
            <a:extLst>
              <a:ext uri="{C183D7F6-B498-43B3-948B-1728B52AA6E4}">
                <adec:decorative xmlns:adec="http://schemas.microsoft.com/office/drawing/2017/decorative" val="0"/>
              </a:ext>
            </a:extLst>
          </p:cNvPr>
          <p:cNvSpPr/>
          <p:nvPr/>
        </p:nvSpPr>
        <p:spPr>
          <a:xfrm>
            <a:off x="397400" y="5110450"/>
            <a:ext cx="2157900" cy="10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rPr>
              <a:t>Rachel Clarke</a:t>
            </a:r>
            <a:endParaRPr sz="1050" i="0"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r>
              <a:rPr lang="en-GB" sz="1050" i="0" u="none" strike="noStrike" cap="none">
                <a:solidFill>
                  <a:schemeClr val="dk1"/>
                </a:solidFill>
              </a:rPr>
              <a:t>Academic Governance and Quality Administrator</a:t>
            </a:r>
            <a:endParaRPr sz="1050" i="0" u="none" strike="noStrike" cap="none">
              <a:solidFill>
                <a:schemeClr val="dk1"/>
              </a:solidFill>
            </a:endParaRPr>
          </a:p>
        </p:txBody>
      </p:sp>
      <p:sp>
        <p:nvSpPr>
          <p:cNvPr id="224" name="Google Shape;224;p30"/>
          <p:cNvSpPr/>
          <p:nvPr/>
        </p:nvSpPr>
        <p:spPr>
          <a:xfrm>
            <a:off x="2544477" y="5110450"/>
            <a:ext cx="1658400" cy="10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rPr>
              <a:t>Matthew Holt</a:t>
            </a:r>
            <a:r>
              <a:rPr lang="en-GB" sz="1050" i="0" u="none" strike="noStrike" cap="none">
                <a:solidFill>
                  <a:schemeClr val="dk1"/>
                </a:solidFill>
              </a:rPr>
              <a:t> </a:t>
            </a:r>
            <a:endParaRPr sz="1050" i="0"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r>
              <a:rPr lang="en-GB" sz="1050" i="0" u="none" strike="noStrike" cap="none">
                <a:solidFill>
                  <a:schemeClr val="dk1"/>
                </a:solidFill>
              </a:rPr>
              <a:t>Academic Governance and Quality Manager</a:t>
            </a:r>
            <a:endParaRPr sz="1050" i="0" u="none" strike="noStrike" cap="none">
              <a:solidFill>
                <a:schemeClr val="dk1"/>
              </a:solidFill>
            </a:endParaRPr>
          </a:p>
        </p:txBody>
      </p:sp>
      <p:pic>
        <p:nvPicPr>
          <p:cNvPr id="222" name="Google Shape;222;p30">
            <a:extLst>
              <a:ext uri="{C183D7F6-B498-43B3-948B-1728B52AA6E4}">
                <adec:decorative xmlns:adec="http://schemas.microsoft.com/office/drawing/2017/decorative" val="1"/>
              </a:ext>
            </a:extLst>
          </p:cNvPr>
          <p:cNvPicPr preferRelativeResize="0"/>
          <p:nvPr/>
        </p:nvPicPr>
        <p:blipFill rotWithShape="1">
          <a:blip r:embed="rId6">
            <a:alphaModFix/>
          </a:blip>
          <a:srcRect t="258" b="258"/>
          <a:stretch/>
        </p:blipFill>
        <p:spPr>
          <a:xfrm>
            <a:off x="7236691" y="1688374"/>
            <a:ext cx="1069288" cy="1414818"/>
          </a:xfrm>
          <a:prstGeom prst="rect">
            <a:avLst/>
          </a:prstGeom>
          <a:noFill/>
          <a:ln>
            <a:noFill/>
          </a:ln>
        </p:spPr>
      </p:pic>
      <p:pic>
        <p:nvPicPr>
          <p:cNvPr id="223" name="Google Shape;223;p30">
            <a:extLst>
              <a:ext uri="{C183D7F6-B498-43B3-948B-1728B52AA6E4}">
                <adec:decorative xmlns:adec="http://schemas.microsoft.com/office/drawing/2017/decorative" val="1"/>
              </a:ext>
            </a:extLst>
          </p:cNvPr>
          <p:cNvPicPr preferRelativeResize="0"/>
          <p:nvPr/>
        </p:nvPicPr>
        <p:blipFill rotWithShape="1">
          <a:blip r:embed="rId7">
            <a:alphaModFix/>
          </a:blip>
          <a:srcRect l="12267" t="20212" r="11203" b="5587"/>
          <a:stretch/>
        </p:blipFill>
        <p:spPr>
          <a:xfrm>
            <a:off x="2597163" y="3842574"/>
            <a:ext cx="943425" cy="1219540"/>
          </a:xfrm>
          <a:prstGeom prst="rect">
            <a:avLst/>
          </a:prstGeom>
          <a:noFill/>
          <a:ln>
            <a:noFill/>
          </a:ln>
        </p:spPr>
      </p:pic>
      <p:pic>
        <p:nvPicPr>
          <p:cNvPr id="225" name="Google Shape;225;p30">
            <a:extLst>
              <a:ext uri="{C183D7F6-B498-43B3-948B-1728B52AA6E4}">
                <adec:decorative xmlns:adec="http://schemas.microsoft.com/office/drawing/2017/decorative" val="1"/>
              </a:ext>
            </a:extLst>
          </p:cNvPr>
          <p:cNvPicPr preferRelativeResize="0"/>
          <p:nvPr/>
        </p:nvPicPr>
        <p:blipFill rotWithShape="1">
          <a:blip r:embed="rId8">
            <a:alphaModFix/>
          </a:blip>
          <a:srcRect l="14612" t="5049" r="13825" b="30794"/>
          <a:stretch/>
        </p:blipFill>
        <p:spPr>
          <a:xfrm>
            <a:off x="4745875" y="3786375"/>
            <a:ext cx="1069275" cy="1278174"/>
          </a:xfrm>
          <a:prstGeom prst="rect">
            <a:avLst/>
          </a:prstGeom>
          <a:noFill/>
          <a:ln>
            <a:noFill/>
          </a:ln>
        </p:spPr>
      </p:pic>
      <p:pic>
        <p:nvPicPr>
          <p:cNvPr id="226" name="Google Shape;226;p30">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4726963" y="1688374"/>
            <a:ext cx="1156200" cy="1317779"/>
          </a:xfrm>
          <a:prstGeom prst="rect">
            <a:avLst/>
          </a:prstGeom>
          <a:noFill/>
          <a:ln>
            <a:noFill/>
          </a:ln>
        </p:spPr>
      </p:pic>
      <p:sp>
        <p:nvSpPr>
          <p:cNvPr id="232" name="Google Shape;232;p30"/>
          <p:cNvSpPr/>
          <p:nvPr/>
        </p:nvSpPr>
        <p:spPr>
          <a:xfrm>
            <a:off x="4640649" y="5110450"/>
            <a:ext cx="2226900" cy="10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rPr>
              <a:t>Anthony Clements</a:t>
            </a:r>
            <a:endParaRPr sz="1050" i="0"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r>
              <a:rPr lang="en-GB" sz="1050" i="0" u="none" strike="noStrike" cap="none">
                <a:solidFill>
                  <a:schemeClr val="dk1"/>
                </a:solidFill>
              </a:rPr>
              <a:t>Academic Quality Advisor (Educational Partnerships)</a:t>
            </a:r>
            <a:endParaRPr sz="1050" i="0" u="none" strike="noStrike" cap="none">
              <a:solidFill>
                <a:schemeClr val="dk1"/>
              </a:solidFill>
            </a:endParaRPr>
          </a:p>
        </p:txBody>
      </p:sp>
      <p:sp>
        <p:nvSpPr>
          <p:cNvPr id="229" name="Google Shape;229;p30"/>
          <p:cNvSpPr/>
          <p:nvPr/>
        </p:nvSpPr>
        <p:spPr>
          <a:xfrm>
            <a:off x="7058500" y="5110450"/>
            <a:ext cx="1855200" cy="62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rPr>
              <a:t>Nicky Lake </a:t>
            </a:r>
            <a:endParaRPr sz="1400" i="0" u="none" strike="noStrike" cap="none">
              <a:solidFill>
                <a:schemeClr val="dk1"/>
              </a:solidFill>
            </a:endParaRPr>
          </a:p>
          <a:p>
            <a:pPr marL="0" marR="0" lvl="0" indent="0" algn="l" rtl="0">
              <a:lnSpc>
                <a:spcPct val="100000"/>
              </a:lnSpc>
              <a:spcBef>
                <a:spcPts val="0"/>
              </a:spcBef>
              <a:spcAft>
                <a:spcPts val="0"/>
              </a:spcAft>
              <a:buClr>
                <a:srgbClr val="000000"/>
              </a:buClr>
              <a:buSzPts val="1050"/>
              <a:buFont typeface="Arial"/>
              <a:buNone/>
            </a:pPr>
            <a:r>
              <a:rPr lang="en-GB" sz="1050" i="0" u="none" strike="noStrike" cap="none">
                <a:solidFill>
                  <a:schemeClr val="dk1"/>
                </a:solidFill>
              </a:rPr>
              <a:t>Academic Quality Advisor</a:t>
            </a:r>
            <a:endParaRPr sz="1050" i="1" u="none" strike="noStrike" cap="none">
              <a:solidFill>
                <a:schemeClr val="dk1"/>
              </a:solidFill>
            </a:endParaRPr>
          </a:p>
        </p:txBody>
      </p:sp>
      <p:pic>
        <p:nvPicPr>
          <p:cNvPr id="230" name="Google Shape;230;p30">
            <a:extLst>
              <a:ext uri="{C183D7F6-B498-43B3-948B-1728B52AA6E4}">
                <adec:decorative xmlns:adec="http://schemas.microsoft.com/office/drawing/2017/decorative" val="1"/>
              </a:ext>
            </a:extLst>
          </p:cNvPr>
          <p:cNvPicPr preferRelativeResize="0"/>
          <p:nvPr/>
        </p:nvPicPr>
        <p:blipFill rotWithShape="1">
          <a:blip r:embed="rId10">
            <a:alphaModFix/>
          </a:blip>
          <a:srcRect t="12651" r="13134" b="10205"/>
          <a:stretch/>
        </p:blipFill>
        <p:spPr>
          <a:xfrm>
            <a:off x="2544925" y="1688375"/>
            <a:ext cx="1069275" cy="1266109"/>
          </a:xfrm>
          <a:prstGeom prst="rect">
            <a:avLst/>
          </a:prstGeom>
          <a:noFill/>
          <a:ln>
            <a:noFill/>
          </a:ln>
        </p:spPr>
      </p:pic>
      <p:pic>
        <p:nvPicPr>
          <p:cNvPr id="233" name="Google Shape;233;p30">
            <a:extLst>
              <a:ext uri="{C183D7F6-B498-43B3-948B-1728B52AA6E4}">
                <adec:decorative xmlns:adec="http://schemas.microsoft.com/office/drawing/2017/decorative" val="1"/>
              </a:ext>
            </a:extLst>
          </p:cNvPr>
          <p:cNvPicPr preferRelativeResize="0"/>
          <p:nvPr/>
        </p:nvPicPr>
        <p:blipFill rotWithShape="1">
          <a:blip r:embed="rId11">
            <a:alphaModFix/>
          </a:blip>
          <a:srcRect t="1540" b="1540"/>
          <a:stretch/>
        </p:blipFill>
        <p:spPr>
          <a:xfrm>
            <a:off x="7223925" y="3792576"/>
            <a:ext cx="1047901" cy="1354184"/>
          </a:xfrm>
          <a:prstGeom prst="rect">
            <a:avLst/>
          </a:prstGeom>
          <a:noFill/>
          <a:ln>
            <a:noFill/>
          </a:ln>
        </p:spPr>
      </p:pic>
      <p:pic>
        <p:nvPicPr>
          <p:cNvPr id="234" name="Google Shape;234;p30" descr="BSU + Transform-ED + Partner logos"/>
          <p:cNvPicPr preferRelativeResize="0"/>
          <p:nvPr/>
        </p:nvPicPr>
        <p:blipFill>
          <a:blip r:embed="rId12">
            <a:alphaModFix/>
          </a:blip>
          <a:stretch>
            <a:fillRect/>
          </a:stretch>
        </p:blipFill>
        <p:spPr>
          <a:xfrm>
            <a:off x="0" y="5651348"/>
            <a:ext cx="9144002" cy="1206654"/>
          </a:xfrm>
          <a:prstGeom prst="rect">
            <a:avLst/>
          </a:prstGeom>
          <a:noFill/>
          <a:ln>
            <a:noFill/>
          </a:ln>
        </p:spPr>
      </p:pic>
      <p:sp>
        <p:nvSpPr>
          <p:cNvPr id="217" name="Google Shape;217;p30"/>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7</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dirty="0">
                <a:latin typeface="Arial"/>
                <a:ea typeface="Arial"/>
                <a:cs typeface="Arial"/>
                <a:sym typeface="Arial"/>
              </a:rPr>
              <a:t>Academic Governance and Quality Team (2)</a:t>
            </a:r>
            <a:endParaRPr b="1" dirty="0">
              <a:latin typeface="Arial"/>
              <a:ea typeface="Arial"/>
              <a:cs typeface="Arial"/>
              <a:sym typeface="Arial"/>
            </a:endParaRPr>
          </a:p>
        </p:txBody>
      </p:sp>
      <p:sp>
        <p:nvSpPr>
          <p:cNvPr id="242" name="Google Shape;242;p31"/>
          <p:cNvSpPr txBox="1">
            <a:spLocks noGrp="1"/>
          </p:cNvSpPr>
          <p:nvPr>
            <p:ph type="body" idx="1"/>
          </p:nvPr>
        </p:nvSpPr>
        <p:spPr>
          <a:xfrm>
            <a:off x="457200" y="1794863"/>
            <a:ext cx="8229600" cy="3924000"/>
          </a:xfrm>
          <a:prstGeom prst="rect">
            <a:avLst/>
          </a:prstGeom>
          <a:noFill/>
          <a:ln>
            <a:noFill/>
          </a:ln>
        </p:spPr>
        <p:txBody>
          <a:bodyPr spcFirstLastPara="1" wrap="square" lIns="91425" tIns="45700" rIns="91425" bIns="45700" anchor="t" anchorCtr="0">
            <a:normAutofit/>
          </a:bodyPr>
          <a:lstStyle/>
          <a:p>
            <a:pPr marL="0" lvl="0" indent="0" algn="l" rtl="0">
              <a:lnSpc>
                <a:spcPct val="99231"/>
              </a:lnSpc>
              <a:spcBef>
                <a:spcPts val="0"/>
              </a:spcBef>
              <a:spcAft>
                <a:spcPts val="0"/>
              </a:spcAft>
              <a:buSzPts val="1800"/>
              <a:buNone/>
            </a:pPr>
            <a:r>
              <a:rPr lang="en-GB" sz="2200" dirty="0">
                <a:latin typeface="Arial"/>
                <a:ea typeface="Arial"/>
                <a:cs typeface="Arial"/>
                <a:sym typeface="Arial"/>
              </a:rPr>
              <a:t>Responsible for the frameworks, policies and procedures that support the University in complying with external regulatory requirements for quality assurance and academic standards. </a:t>
            </a:r>
            <a:endParaRPr sz="2200" dirty="0">
              <a:latin typeface="Arial"/>
              <a:ea typeface="Arial"/>
              <a:cs typeface="Arial"/>
              <a:sym typeface="Arial"/>
            </a:endParaRPr>
          </a:p>
          <a:p>
            <a:pPr marL="0" lvl="0" indent="0" algn="l" rtl="0">
              <a:lnSpc>
                <a:spcPct val="99231"/>
              </a:lnSpc>
              <a:spcBef>
                <a:spcPts val="0"/>
              </a:spcBef>
              <a:spcAft>
                <a:spcPts val="0"/>
              </a:spcAft>
              <a:buSzPts val="1800"/>
              <a:buNone/>
            </a:pPr>
            <a:endParaRPr sz="2200" dirty="0">
              <a:latin typeface="Arial"/>
              <a:ea typeface="Arial"/>
              <a:cs typeface="Arial"/>
              <a:sym typeface="Arial"/>
            </a:endParaRPr>
          </a:p>
          <a:p>
            <a:pPr marL="457200" lvl="0" indent="-368300" algn="l" rtl="0">
              <a:lnSpc>
                <a:spcPct val="99231"/>
              </a:lnSpc>
              <a:spcBef>
                <a:spcPts val="1500"/>
              </a:spcBef>
              <a:spcAft>
                <a:spcPts val="0"/>
              </a:spcAft>
              <a:buSzPts val="2200"/>
              <a:buAutoNum type="arabicPeriod"/>
            </a:pPr>
            <a:r>
              <a:rPr lang="en-GB" sz="2200" dirty="0">
                <a:latin typeface="Arial"/>
                <a:ea typeface="Arial"/>
                <a:cs typeface="Arial"/>
                <a:sym typeface="Arial"/>
              </a:rPr>
              <a:t>Academic Governance</a:t>
            </a:r>
            <a:endParaRPr sz="2200" dirty="0">
              <a:latin typeface="Arial"/>
              <a:ea typeface="Arial"/>
              <a:cs typeface="Arial"/>
              <a:sym typeface="Arial"/>
            </a:endParaRPr>
          </a:p>
          <a:p>
            <a:pPr marL="457200" lvl="0" indent="-368300" algn="l" rtl="0">
              <a:lnSpc>
                <a:spcPct val="99231"/>
              </a:lnSpc>
              <a:spcBef>
                <a:spcPts val="0"/>
              </a:spcBef>
              <a:spcAft>
                <a:spcPts val="0"/>
              </a:spcAft>
              <a:buSzPts val="2200"/>
              <a:buAutoNum type="arabicPeriod"/>
            </a:pPr>
            <a:r>
              <a:rPr lang="en-GB" sz="2200" dirty="0">
                <a:latin typeface="Arial"/>
                <a:ea typeface="Arial"/>
                <a:cs typeface="Arial"/>
                <a:sym typeface="Arial"/>
              </a:rPr>
              <a:t>Academic Policy </a:t>
            </a:r>
            <a:endParaRPr sz="2200" dirty="0">
              <a:latin typeface="Arial"/>
              <a:ea typeface="Arial"/>
              <a:cs typeface="Arial"/>
              <a:sym typeface="Arial"/>
            </a:endParaRPr>
          </a:p>
          <a:p>
            <a:pPr marL="457200" lvl="0" indent="-368300" algn="l" rtl="0">
              <a:lnSpc>
                <a:spcPct val="99231"/>
              </a:lnSpc>
              <a:spcBef>
                <a:spcPts val="0"/>
              </a:spcBef>
              <a:spcAft>
                <a:spcPts val="0"/>
              </a:spcAft>
              <a:buSzPts val="2200"/>
              <a:buAutoNum type="arabicPeriod"/>
            </a:pPr>
            <a:r>
              <a:rPr lang="en-GB" sz="2200" dirty="0">
                <a:latin typeface="Arial"/>
                <a:ea typeface="Arial"/>
                <a:cs typeface="Arial"/>
                <a:sym typeface="Arial"/>
              </a:rPr>
              <a:t>Quality Assurance and Academic Standards</a:t>
            </a:r>
            <a:endParaRPr sz="2200" dirty="0">
              <a:latin typeface="Arial"/>
              <a:ea typeface="Arial"/>
              <a:cs typeface="Arial"/>
              <a:sym typeface="Arial"/>
            </a:endParaRPr>
          </a:p>
          <a:p>
            <a:pPr marL="457200" lvl="0" indent="0" algn="l" rtl="0">
              <a:lnSpc>
                <a:spcPct val="99231"/>
              </a:lnSpc>
              <a:spcBef>
                <a:spcPts val="0"/>
              </a:spcBef>
              <a:spcAft>
                <a:spcPts val="0"/>
              </a:spcAft>
              <a:buNone/>
            </a:pPr>
            <a:endParaRPr sz="2200" dirty="0">
              <a:latin typeface="Arial"/>
              <a:ea typeface="Arial"/>
              <a:cs typeface="Arial"/>
              <a:sym typeface="Arial"/>
            </a:endParaRPr>
          </a:p>
          <a:p>
            <a:pPr marL="0" lvl="0" indent="0" algn="l" rtl="0">
              <a:lnSpc>
                <a:spcPct val="99231"/>
              </a:lnSpc>
              <a:spcBef>
                <a:spcPts val="1500"/>
              </a:spcBef>
              <a:spcAft>
                <a:spcPts val="1500"/>
              </a:spcAft>
              <a:buSzPts val="1800"/>
              <a:buNone/>
            </a:pPr>
            <a:r>
              <a:rPr lang="en-GB" sz="2200" dirty="0">
                <a:latin typeface="Arial"/>
                <a:ea typeface="Arial"/>
                <a:cs typeface="Arial"/>
                <a:sym typeface="Arial"/>
              </a:rPr>
              <a:t>Key cross university working relationships to deliver on our work</a:t>
            </a:r>
            <a:endParaRPr sz="2200" dirty="0">
              <a:latin typeface="Arial"/>
              <a:ea typeface="Arial"/>
              <a:cs typeface="Arial"/>
              <a:sym typeface="Arial"/>
            </a:endParaRPr>
          </a:p>
        </p:txBody>
      </p:sp>
      <p:pic>
        <p:nvPicPr>
          <p:cNvPr id="243" name="Google Shape;243;p31"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241" name="Google Shape;241;p31"/>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8</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67544" y="2522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00000"/>
              <a:buFont typeface="Arial"/>
              <a:buNone/>
            </a:pPr>
            <a:r>
              <a:rPr lang="en-GB" b="1" dirty="0">
                <a:latin typeface="Arial"/>
                <a:ea typeface="Arial"/>
                <a:cs typeface="Arial"/>
                <a:sym typeface="Arial"/>
              </a:rPr>
              <a:t>Academic Governance and Quality Team (3)</a:t>
            </a:r>
            <a:endParaRPr b="1" dirty="0">
              <a:latin typeface="Arial"/>
              <a:ea typeface="Arial"/>
              <a:cs typeface="Arial"/>
              <a:sym typeface="Arial"/>
            </a:endParaRPr>
          </a:p>
        </p:txBody>
      </p:sp>
      <p:sp>
        <p:nvSpPr>
          <p:cNvPr id="251" name="Google Shape;251;p32"/>
          <p:cNvSpPr txBox="1">
            <a:spLocks noGrp="1"/>
          </p:cNvSpPr>
          <p:nvPr>
            <p:ph type="body" idx="1"/>
          </p:nvPr>
        </p:nvSpPr>
        <p:spPr>
          <a:xfrm>
            <a:off x="467550" y="1605550"/>
            <a:ext cx="8229600" cy="3924000"/>
          </a:xfrm>
          <a:prstGeom prst="rect">
            <a:avLst/>
          </a:prstGeom>
          <a:noFill/>
          <a:ln>
            <a:noFill/>
          </a:ln>
        </p:spPr>
        <p:txBody>
          <a:bodyPr spcFirstLastPara="1" wrap="square" lIns="91425" tIns="45700" rIns="91425" bIns="45700" anchor="t" anchorCtr="0">
            <a:noAutofit/>
          </a:bodyPr>
          <a:lstStyle/>
          <a:p>
            <a:pPr marL="0" marR="0" lvl="0" indent="0" algn="l" rtl="0">
              <a:lnSpc>
                <a:spcPct val="119231"/>
              </a:lnSpc>
              <a:spcBef>
                <a:spcPts val="0"/>
              </a:spcBef>
              <a:spcAft>
                <a:spcPts val="0"/>
              </a:spcAft>
              <a:buSzPts val="1800"/>
              <a:buNone/>
            </a:pPr>
            <a:r>
              <a:rPr lang="en-GB" sz="2400" b="1" dirty="0">
                <a:latin typeface="Arial"/>
                <a:ea typeface="Arial"/>
                <a:cs typeface="Arial"/>
                <a:sym typeface="Arial"/>
              </a:rPr>
              <a:t>Strategy 2030 - Strategic Priorities</a:t>
            </a:r>
            <a:endParaRPr sz="2400" b="1" dirty="0">
              <a:latin typeface="Arial"/>
              <a:ea typeface="Arial"/>
              <a:cs typeface="Arial"/>
              <a:sym typeface="Arial"/>
            </a:endParaRPr>
          </a:p>
          <a:p>
            <a:pPr marL="0" marR="0" lvl="0" indent="0" algn="l" rtl="0">
              <a:lnSpc>
                <a:spcPct val="119231"/>
              </a:lnSpc>
              <a:spcBef>
                <a:spcPts val="0"/>
              </a:spcBef>
              <a:spcAft>
                <a:spcPts val="0"/>
              </a:spcAft>
              <a:buSzPts val="1800"/>
              <a:buNone/>
            </a:pPr>
            <a:endParaRPr sz="2400" b="1" dirty="0">
              <a:latin typeface="Arial"/>
              <a:ea typeface="Arial"/>
              <a:cs typeface="Arial"/>
              <a:sym typeface="Arial"/>
            </a:endParaRPr>
          </a:p>
          <a:p>
            <a:pPr marL="457200" marR="0" lvl="0" indent="-368300" algn="l" rtl="0">
              <a:lnSpc>
                <a:spcPct val="119231"/>
              </a:lnSpc>
              <a:spcBef>
                <a:spcPts val="1500"/>
              </a:spcBef>
              <a:spcAft>
                <a:spcPts val="0"/>
              </a:spcAft>
              <a:buSzPts val="2200"/>
              <a:buChar char="•"/>
            </a:pPr>
            <a:r>
              <a:rPr lang="en-GB" sz="2200" dirty="0">
                <a:latin typeface="Arial"/>
                <a:ea typeface="Arial"/>
                <a:cs typeface="Arial"/>
                <a:sym typeface="Arial"/>
              </a:rPr>
              <a:t>B3 Metrics and Student Experience </a:t>
            </a:r>
            <a:endParaRPr sz="2200" dirty="0">
              <a:latin typeface="Arial"/>
              <a:ea typeface="Arial"/>
              <a:cs typeface="Arial"/>
              <a:sym typeface="Arial"/>
            </a:endParaRPr>
          </a:p>
          <a:p>
            <a:pPr marL="457200" marR="0" lvl="0" indent="-368300" algn="l" rtl="0">
              <a:lnSpc>
                <a:spcPct val="119231"/>
              </a:lnSpc>
              <a:spcBef>
                <a:spcPts val="0"/>
              </a:spcBef>
              <a:spcAft>
                <a:spcPts val="0"/>
              </a:spcAft>
              <a:buSzPts val="2200"/>
              <a:buChar char="•"/>
            </a:pPr>
            <a:r>
              <a:rPr lang="en-GB" sz="2200" dirty="0">
                <a:latin typeface="Arial"/>
                <a:ea typeface="Arial"/>
                <a:cs typeface="Arial"/>
                <a:sym typeface="Arial"/>
              </a:rPr>
              <a:t>Development of educational partnerships</a:t>
            </a:r>
            <a:endParaRPr sz="2200" dirty="0">
              <a:latin typeface="Arial"/>
              <a:ea typeface="Arial"/>
              <a:cs typeface="Arial"/>
              <a:sym typeface="Arial"/>
            </a:endParaRPr>
          </a:p>
          <a:p>
            <a:pPr marL="457200" marR="0" lvl="0" indent="-368300" algn="l" rtl="0">
              <a:lnSpc>
                <a:spcPct val="119231"/>
              </a:lnSpc>
              <a:spcBef>
                <a:spcPts val="0"/>
              </a:spcBef>
              <a:spcAft>
                <a:spcPts val="0"/>
              </a:spcAft>
              <a:buSzPts val="2200"/>
              <a:buChar char="•"/>
            </a:pPr>
            <a:r>
              <a:rPr lang="en-GB" sz="2200" dirty="0">
                <a:latin typeface="Arial"/>
                <a:ea typeface="Arial"/>
                <a:cs typeface="Arial"/>
                <a:sym typeface="Arial"/>
              </a:rPr>
              <a:t>Enhancement of external profile </a:t>
            </a:r>
            <a:endParaRPr sz="2200" dirty="0">
              <a:latin typeface="Arial"/>
              <a:ea typeface="Arial"/>
              <a:cs typeface="Arial"/>
              <a:sym typeface="Arial"/>
            </a:endParaRPr>
          </a:p>
          <a:p>
            <a:pPr marL="457200" marR="0" lvl="0" indent="-368300" algn="l" rtl="0">
              <a:lnSpc>
                <a:spcPct val="119231"/>
              </a:lnSpc>
              <a:spcBef>
                <a:spcPts val="0"/>
              </a:spcBef>
              <a:spcAft>
                <a:spcPts val="0"/>
              </a:spcAft>
              <a:buSzPts val="2200"/>
              <a:buChar char="•"/>
            </a:pPr>
            <a:r>
              <a:rPr lang="en-GB" sz="2200" dirty="0">
                <a:latin typeface="Arial"/>
                <a:ea typeface="Arial"/>
                <a:cs typeface="Arial"/>
                <a:sym typeface="Arial"/>
              </a:rPr>
              <a:t>Recruitment and retention </a:t>
            </a:r>
            <a:endParaRPr sz="2200" dirty="0">
              <a:latin typeface="Arial"/>
              <a:ea typeface="Arial"/>
              <a:cs typeface="Arial"/>
              <a:sym typeface="Arial"/>
            </a:endParaRPr>
          </a:p>
        </p:txBody>
      </p:sp>
      <p:pic>
        <p:nvPicPr>
          <p:cNvPr id="252" name="Google Shape;252;p32"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250" name="Google Shape;250;p32"/>
          <p:cNvSpPr/>
          <p:nvPr/>
        </p:nvSpPr>
        <p:spPr>
          <a:xfrm>
            <a:off x="8493744" y="6467286"/>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9</a:t>
            </a:fld>
            <a:endParaRPr sz="1200" b="0" i="0" u="none" strike="noStrike" cap="none">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A8CDE-AD72-4AA2-9938-C33A46823A98}">
  <ds:schemaRefs>
    <ds:schemaRef ds:uri="http://schemas.microsoft.com/sharepoint/v3/contenttype/forms"/>
  </ds:schemaRefs>
</ds:datastoreItem>
</file>

<file path=customXml/itemProps2.xml><?xml version="1.0" encoding="utf-8"?>
<ds:datastoreItem xmlns:ds="http://schemas.openxmlformats.org/officeDocument/2006/customXml" ds:itemID="{D6606E5B-A8D0-457E-ABE8-0BC171FF4182}">
  <ds:schemaRefs>
    <ds:schemaRef ds:uri="670e9a06-2558-4476-a465-8b2886ca3e74"/>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80d6cebe-6bc5-4fc1-8743-43be78958a5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F1C6751-5B06-45EC-8C07-1CC60146E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3164</Words>
  <Application>Microsoft Office PowerPoint</Application>
  <PresentationFormat>On-screen Show (4:3)</PresentationFormat>
  <Paragraphs>313</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Roboto</vt:lpstr>
      <vt:lpstr>Office Theme</vt:lpstr>
      <vt:lpstr>Office Theme</vt:lpstr>
      <vt:lpstr>CPD4 Quality and Standards - Through a Student Journey </vt:lpstr>
      <vt:lpstr>Aims of the session</vt:lpstr>
      <vt:lpstr>UK HE Regulation</vt:lpstr>
      <vt:lpstr>OfS Primary Regulatory Objectives</vt:lpstr>
      <vt:lpstr>Conditions of Registration (1)</vt:lpstr>
      <vt:lpstr>Conditions of Registration (2)</vt:lpstr>
      <vt:lpstr>Academic Governance and Quality Team (1)</vt:lpstr>
      <vt:lpstr>Academic Governance and Quality Team (2)</vt:lpstr>
      <vt:lpstr>Academic Governance and Quality Team (3)</vt:lpstr>
      <vt:lpstr>Quality and Standards - Through a Student Journey (1)</vt:lpstr>
      <vt:lpstr>Quality and Standards - Through a Student Journey (2)</vt:lpstr>
      <vt:lpstr>Designing a Programme</vt:lpstr>
      <vt:lpstr>What Are Academic Standards? (‘sector recognised standards’ in OfS/HERA language)</vt:lpstr>
      <vt:lpstr>Applying to Study</vt:lpstr>
      <vt:lpstr>Delivering and Supporting Learning</vt:lpstr>
      <vt:lpstr>Reflecting and Revising</vt:lpstr>
      <vt:lpstr>What Are Student Outcomes?</vt:lpstr>
      <vt:lpstr>Assessing and Awarding</vt:lpstr>
      <vt:lpstr>Closing Programmes</vt:lpstr>
      <vt:lpstr>What about Educational Partners?</vt:lpstr>
      <vt:lpstr>Thank You</vt:lpstr>
      <vt:lpstr>References</vt:lpstr>
      <vt:lpstr>Just One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7</cp:revision>
  <dcterms:modified xsi:type="dcterms:W3CDTF">2025-01-24T16:19:43Z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2025-01-13T15:10:48Z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1e33cdbe-0fd0-49a2-9640-206c78c4fc3f</vt:lpwstr>
  </property>
  <property fmtid="{D5CDD505-2E9C-101B-9397-08002B2CF9AE}" pid="9" name="MSIP_Label_43c9f532-f68c-4710-a80c-2dea02e48496_ContentBits">
    <vt:lpwstr>0</vt:lpwstr>
  </property>
  <property fmtid="{D5CDD505-2E9C-101B-9397-08002B2CF9AE}" pid="10" name="MediaServiceImageTags">
    <vt:lpwstr/>
  </property>
</Properties>
</file>