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25"/>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965BB4-A8E8-4EC9-8E22-33C5C3175E15}">
  <a:tblStyle styleId="{C6965BB4-A8E8-4EC9-8E22-33C5C3175E15}"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9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S::l.lewis@bathspa.ac.uk::47d66899-762e-4b21-aa4c-09b0846015fa" providerId="AD" clId="Web-{410AA5B6-E1FA-4C6F-A34A-4FBEA44ECF4D}"/>
    <pc:docChg chg="mod">
      <pc:chgData name="Lorna Lewis" userId="S::l.lewis@bathspa.ac.uk::47d66899-762e-4b21-aa4c-09b0846015fa" providerId="AD" clId="Web-{410AA5B6-E1FA-4C6F-A34A-4FBEA44ECF4D}" dt="2025-01-22T17:33:56.063" v="0" actId="33475"/>
      <pc:docMkLst>
        <pc:docMk/>
      </pc:docMkLst>
    </pc:docChg>
  </pc:docChgLst>
  <pc:docChgLst>
    <pc:chgData name="Lorna Lewis" userId="47d66899-762e-4b21-aa4c-09b0846015fa" providerId="ADAL" clId="{A10A739C-98CA-4B28-85A2-9AD33FC89005}"/>
    <pc:docChg chg="custSel modSld">
      <pc:chgData name="Lorna Lewis" userId="47d66899-762e-4b21-aa4c-09b0846015fa" providerId="ADAL" clId="{A10A739C-98CA-4B28-85A2-9AD33FC89005}" dt="2025-01-27T09:58:45.829" v="63" actId="13244"/>
      <pc:docMkLst>
        <pc:docMk/>
      </pc:docMkLst>
      <pc:sldChg chg="modSp mod">
        <pc:chgData name="Lorna Lewis" userId="47d66899-762e-4b21-aa4c-09b0846015fa" providerId="ADAL" clId="{A10A739C-98CA-4B28-85A2-9AD33FC89005}" dt="2025-01-24T15:58:29.948" v="27" actId="13244"/>
        <pc:sldMkLst>
          <pc:docMk/>
          <pc:sldMk cId="0" sldId="259"/>
        </pc:sldMkLst>
        <pc:spChg chg="ord">
          <ac:chgData name="Lorna Lewis" userId="47d66899-762e-4b21-aa4c-09b0846015fa" providerId="ADAL" clId="{A10A739C-98CA-4B28-85A2-9AD33FC89005}" dt="2025-01-24T15:58:29.948" v="27" actId="13244"/>
          <ac:spMkLst>
            <pc:docMk/>
            <pc:sldMk cId="0" sldId="259"/>
            <ac:spMk id="126" creationId="{00000000-0000-0000-0000-000000000000}"/>
          </ac:spMkLst>
        </pc:spChg>
      </pc:sldChg>
      <pc:sldChg chg="modSp mod">
        <pc:chgData name="Lorna Lewis" userId="47d66899-762e-4b21-aa4c-09b0846015fa" providerId="ADAL" clId="{A10A739C-98CA-4B28-85A2-9AD33FC89005}" dt="2025-01-24T15:58:52.882" v="29" actId="962"/>
        <pc:sldMkLst>
          <pc:docMk/>
          <pc:sldMk cId="0" sldId="260"/>
        </pc:sldMkLst>
        <pc:spChg chg="mod ord">
          <ac:chgData name="Lorna Lewis" userId="47d66899-762e-4b21-aa4c-09b0846015fa" providerId="ADAL" clId="{A10A739C-98CA-4B28-85A2-9AD33FC89005}" dt="2025-01-24T15:58:45.872" v="28" actId="13244"/>
          <ac:spMkLst>
            <pc:docMk/>
            <pc:sldMk cId="0" sldId="260"/>
            <ac:spMk id="138" creationId="{00000000-0000-0000-0000-000000000000}"/>
          </ac:spMkLst>
        </pc:spChg>
        <pc:picChg chg="mod">
          <ac:chgData name="Lorna Lewis" userId="47d66899-762e-4b21-aa4c-09b0846015fa" providerId="ADAL" clId="{A10A739C-98CA-4B28-85A2-9AD33FC89005}" dt="2025-01-24T15:58:52.882" v="29" actId="962"/>
          <ac:picMkLst>
            <pc:docMk/>
            <pc:sldMk cId="0" sldId="260"/>
            <ac:picMk id="140" creationId="{00000000-0000-0000-0000-000000000000}"/>
          </ac:picMkLst>
        </pc:picChg>
      </pc:sldChg>
      <pc:sldChg chg="modSp mod">
        <pc:chgData name="Lorna Lewis" userId="47d66899-762e-4b21-aa4c-09b0846015fa" providerId="ADAL" clId="{A10A739C-98CA-4B28-85A2-9AD33FC89005}" dt="2025-01-24T16:03:26.620" v="58" actId="13244"/>
        <pc:sldMkLst>
          <pc:docMk/>
          <pc:sldMk cId="0" sldId="261"/>
        </pc:sldMkLst>
        <pc:spChg chg="mod ord">
          <ac:chgData name="Lorna Lewis" userId="47d66899-762e-4b21-aa4c-09b0846015fa" providerId="ADAL" clId="{A10A739C-98CA-4B28-85A2-9AD33FC89005}" dt="2025-01-24T16:03:26.620" v="58" actId="13244"/>
          <ac:spMkLst>
            <pc:docMk/>
            <pc:sldMk cId="0" sldId="261"/>
            <ac:spMk id="148" creationId="{00000000-0000-0000-0000-000000000000}"/>
          </ac:spMkLst>
        </pc:spChg>
      </pc:sldChg>
      <pc:sldChg chg="modSp mod">
        <pc:chgData name="Lorna Lewis" userId="47d66899-762e-4b21-aa4c-09b0846015fa" providerId="ADAL" clId="{A10A739C-98CA-4B28-85A2-9AD33FC89005}" dt="2025-01-24T15:59:59.813" v="34" actId="962"/>
        <pc:sldMkLst>
          <pc:docMk/>
          <pc:sldMk cId="0" sldId="262"/>
        </pc:sldMkLst>
        <pc:spChg chg="ord">
          <ac:chgData name="Lorna Lewis" userId="47d66899-762e-4b21-aa4c-09b0846015fa" providerId="ADAL" clId="{A10A739C-98CA-4B28-85A2-9AD33FC89005}" dt="2025-01-24T15:59:47.452" v="30" actId="13244"/>
          <ac:spMkLst>
            <pc:docMk/>
            <pc:sldMk cId="0" sldId="262"/>
            <ac:spMk id="159" creationId="{00000000-0000-0000-0000-000000000000}"/>
          </ac:spMkLst>
        </pc:spChg>
        <pc:picChg chg="mod">
          <ac:chgData name="Lorna Lewis" userId="47d66899-762e-4b21-aa4c-09b0846015fa" providerId="ADAL" clId="{A10A739C-98CA-4B28-85A2-9AD33FC89005}" dt="2025-01-24T15:59:56.883" v="32" actId="962"/>
          <ac:picMkLst>
            <pc:docMk/>
            <pc:sldMk cId="0" sldId="262"/>
            <ac:picMk id="160" creationId="{00000000-0000-0000-0000-000000000000}"/>
          </ac:picMkLst>
        </pc:picChg>
        <pc:picChg chg="mod">
          <ac:chgData name="Lorna Lewis" userId="47d66899-762e-4b21-aa4c-09b0846015fa" providerId="ADAL" clId="{A10A739C-98CA-4B28-85A2-9AD33FC89005}" dt="2025-01-24T15:59:59.813" v="34" actId="962"/>
          <ac:picMkLst>
            <pc:docMk/>
            <pc:sldMk cId="0" sldId="262"/>
            <ac:picMk id="161" creationId="{00000000-0000-0000-0000-000000000000}"/>
          </ac:picMkLst>
        </pc:picChg>
      </pc:sldChg>
      <pc:sldChg chg="modSp mod">
        <pc:chgData name="Lorna Lewis" userId="47d66899-762e-4b21-aa4c-09b0846015fa" providerId="ADAL" clId="{A10A739C-98CA-4B28-85A2-9AD33FC89005}" dt="2025-01-24T16:00:15.331" v="36" actId="962"/>
        <pc:sldMkLst>
          <pc:docMk/>
          <pc:sldMk cId="0" sldId="263"/>
        </pc:sldMkLst>
        <pc:spChg chg="ord">
          <ac:chgData name="Lorna Lewis" userId="47d66899-762e-4b21-aa4c-09b0846015fa" providerId="ADAL" clId="{A10A739C-98CA-4B28-85A2-9AD33FC89005}" dt="2025-01-24T16:00:09.245" v="35" actId="13244"/>
          <ac:spMkLst>
            <pc:docMk/>
            <pc:sldMk cId="0" sldId="263"/>
            <ac:spMk id="169" creationId="{00000000-0000-0000-0000-000000000000}"/>
          </ac:spMkLst>
        </pc:spChg>
        <pc:picChg chg="mod">
          <ac:chgData name="Lorna Lewis" userId="47d66899-762e-4b21-aa4c-09b0846015fa" providerId="ADAL" clId="{A10A739C-98CA-4B28-85A2-9AD33FC89005}" dt="2025-01-24T16:00:15.331" v="36" actId="962"/>
          <ac:picMkLst>
            <pc:docMk/>
            <pc:sldMk cId="0" sldId="263"/>
            <ac:picMk id="170" creationId="{00000000-0000-0000-0000-000000000000}"/>
          </ac:picMkLst>
        </pc:picChg>
      </pc:sldChg>
      <pc:sldChg chg="modSp mod">
        <pc:chgData name="Lorna Lewis" userId="47d66899-762e-4b21-aa4c-09b0846015fa" providerId="ADAL" clId="{A10A739C-98CA-4B28-85A2-9AD33FC89005}" dt="2025-01-24T16:00:26.383" v="38" actId="962"/>
        <pc:sldMkLst>
          <pc:docMk/>
          <pc:sldMk cId="0" sldId="264"/>
        </pc:sldMkLst>
        <pc:spChg chg="ord">
          <ac:chgData name="Lorna Lewis" userId="47d66899-762e-4b21-aa4c-09b0846015fa" providerId="ADAL" clId="{A10A739C-98CA-4B28-85A2-9AD33FC89005}" dt="2025-01-24T16:00:22.286" v="37" actId="13244"/>
          <ac:spMkLst>
            <pc:docMk/>
            <pc:sldMk cId="0" sldId="264"/>
            <ac:spMk id="179" creationId="{00000000-0000-0000-0000-000000000000}"/>
          </ac:spMkLst>
        </pc:spChg>
        <pc:picChg chg="mod">
          <ac:chgData name="Lorna Lewis" userId="47d66899-762e-4b21-aa4c-09b0846015fa" providerId="ADAL" clId="{A10A739C-98CA-4B28-85A2-9AD33FC89005}" dt="2025-01-24T16:00:26.383" v="38" actId="962"/>
          <ac:picMkLst>
            <pc:docMk/>
            <pc:sldMk cId="0" sldId="264"/>
            <ac:picMk id="181" creationId="{00000000-0000-0000-0000-000000000000}"/>
          </ac:picMkLst>
        </pc:picChg>
      </pc:sldChg>
      <pc:sldChg chg="modSp mod">
        <pc:chgData name="Lorna Lewis" userId="47d66899-762e-4b21-aa4c-09b0846015fa" providerId="ADAL" clId="{A10A739C-98CA-4B28-85A2-9AD33FC89005}" dt="2025-01-24T16:03:39.079" v="60" actId="962"/>
        <pc:sldMkLst>
          <pc:docMk/>
          <pc:sldMk cId="0" sldId="265"/>
        </pc:sldMkLst>
        <pc:spChg chg="ord">
          <ac:chgData name="Lorna Lewis" userId="47d66899-762e-4b21-aa4c-09b0846015fa" providerId="ADAL" clId="{A10A739C-98CA-4B28-85A2-9AD33FC89005}" dt="2025-01-24T16:03:35.121" v="59" actId="13244"/>
          <ac:spMkLst>
            <pc:docMk/>
            <pc:sldMk cId="0" sldId="265"/>
            <ac:spMk id="190" creationId="{00000000-0000-0000-0000-000000000000}"/>
          </ac:spMkLst>
        </pc:spChg>
        <pc:picChg chg="mod">
          <ac:chgData name="Lorna Lewis" userId="47d66899-762e-4b21-aa4c-09b0846015fa" providerId="ADAL" clId="{A10A739C-98CA-4B28-85A2-9AD33FC89005}" dt="2025-01-24T16:03:39.079" v="60" actId="962"/>
          <ac:picMkLst>
            <pc:docMk/>
            <pc:sldMk cId="0" sldId="265"/>
            <ac:picMk id="192" creationId="{00000000-0000-0000-0000-000000000000}"/>
          </ac:picMkLst>
        </pc:picChg>
      </pc:sldChg>
      <pc:sldChg chg="modSp mod">
        <pc:chgData name="Lorna Lewis" userId="47d66899-762e-4b21-aa4c-09b0846015fa" providerId="ADAL" clId="{A10A739C-98CA-4B28-85A2-9AD33FC89005}" dt="2025-01-24T16:00:48.723" v="39" actId="13244"/>
        <pc:sldMkLst>
          <pc:docMk/>
          <pc:sldMk cId="0" sldId="266"/>
        </pc:sldMkLst>
        <pc:spChg chg="mod ord">
          <ac:chgData name="Lorna Lewis" userId="47d66899-762e-4b21-aa4c-09b0846015fa" providerId="ADAL" clId="{A10A739C-98CA-4B28-85A2-9AD33FC89005}" dt="2025-01-24T16:00:48.723" v="39" actId="13244"/>
          <ac:spMkLst>
            <pc:docMk/>
            <pc:sldMk cId="0" sldId="266"/>
            <ac:spMk id="201" creationId="{00000000-0000-0000-0000-000000000000}"/>
          </ac:spMkLst>
        </pc:spChg>
      </pc:sldChg>
      <pc:sldChg chg="modSp mod">
        <pc:chgData name="Lorna Lewis" userId="47d66899-762e-4b21-aa4c-09b0846015fa" providerId="ADAL" clId="{A10A739C-98CA-4B28-85A2-9AD33FC89005}" dt="2025-01-24T16:00:56.096" v="40" actId="13244"/>
        <pc:sldMkLst>
          <pc:docMk/>
          <pc:sldMk cId="0" sldId="267"/>
        </pc:sldMkLst>
        <pc:spChg chg="mod ord">
          <ac:chgData name="Lorna Lewis" userId="47d66899-762e-4b21-aa4c-09b0846015fa" providerId="ADAL" clId="{A10A739C-98CA-4B28-85A2-9AD33FC89005}" dt="2025-01-24T16:00:56.096" v="40" actId="13244"/>
          <ac:spMkLst>
            <pc:docMk/>
            <pc:sldMk cId="0" sldId="267"/>
            <ac:spMk id="209" creationId="{00000000-0000-0000-0000-000000000000}"/>
          </ac:spMkLst>
        </pc:spChg>
      </pc:sldChg>
      <pc:sldChg chg="modSp mod">
        <pc:chgData name="Lorna Lewis" userId="47d66899-762e-4b21-aa4c-09b0846015fa" providerId="ADAL" clId="{A10A739C-98CA-4B28-85A2-9AD33FC89005}" dt="2025-01-24T16:01:09.758" v="42" actId="962"/>
        <pc:sldMkLst>
          <pc:docMk/>
          <pc:sldMk cId="0" sldId="268"/>
        </pc:sldMkLst>
        <pc:spChg chg="ord">
          <ac:chgData name="Lorna Lewis" userId="47d66899-762e-4b21-aa4c-09b0846015fa" providerId="ADAL" clId="{A10A739C-98CA-4B28-85A2-9AD33FC89005}" dt="2025-01-24T16:01:04.802" v="41" actId="13244"/>
          <ac:spMkLst>
            <pc:docMk/>
            <pc:sldMk cId="0" sldId="268"/>
            <ac:spMk id="219" creationId="{00000000-0000-0000-0000-000000000000}"/>
          </ac:spMkLst>
        </pc:spChg>
        <pc:picChg chg="mod">
          <ac:chgData name="Lorna Lewis" userId="47d66899-762e-4b21-aa4c-09b0846015fa" providerId="ADAL" clId="{A10A739C-98CA-4B28-85A2-9AD33FC89005}" dt="2025-01-24T16:01:09.758" v="42" actId="962"/>
          <ac:picMkLst>
            <pc:docMk/>
            <pc:sldMk cId="0" sldId="268"/>
            <ac:picMk id="221" creationId="{00000000-0000-0000-0000-000000000000}"/>
          </ac:picMkLst>
        </pc:picChg>
      </pc:sldChg>
      <pc:sldChg chg="modSp mod">
        <pc:chgData name="Lorna Lewis" userId="47d66899-762e-4b21-aa4c-09b0846015fa" providerId="ADAL" clId="{A10A739C-98CA-4B28-85A2-9AD33FC89005}" dt="2025-01-27T09:58:45.829" v="63" actId="13244"/>
        <pc:sldMkLst>
          <pc:docMk/>
          <pc:sldMk cId="0" sldId="269"/>
        </pc:sldMkLst>
        <pc:spChg chg="ord">
          <ac:chgData name="Lorna Lewis" userId="47d66899-762e-4b21-aa4c-09b0846015fa" providerId="ADAL" clId="{A10A739C-98CA-4B28-85A2-9AD33FC89005}" dt="2025-01-27T09:58:45.829" v="63" actId="13244"/>
          <ac:spMkLst>
            <pc:docMk/>
            <pc:sldMk cId="0" sldId="269"/>
            <ac:spMk id="228" creationId="{00000000-0000-0000-0000-000000000000}"/>
          </ac:spMkLst>
        </pc:spChg>
        <pc:spChg chg="ord">
          <ac:chgData name="Lorna Lewis" userId="47d66899-762e-4b21-aa4c-09b0846015fa" providerId="ADAL" clId="{A10A739C-98CA-4B28-85A2-9AD33FC89005}" dt="2025-01-27T09:58:35.240" v="61" actId="13244"/>
          <ac:spMkLst>
            <pc:docMk/>
            <pc:sldMk cId="0" sldId="269"/>
            <ac:spMk id="229" creationId="{00000000-0000-0000-0000-000000000000}"/>
          </ac:spMkLst>
        </pc:spChg>
        <pc:spChg chg="ord">
          <ac:chgData name="Lorna Lewis" userId="47d66899-762e-4b21-aa4c-09b0846015fa" providerId="ADAL" clId="{A10A739C-98CA-4B28-85A2-9AD33FC89005}" dt="2025-01-24T16:01:30.228" v="44" actId="13244"/>
          <ac:spMkLst>
            <pc:docMk/>
            <pc:sldMk cId="0" sldId="269"/>
            <ac:spMk id="230" creationId="{00000000-0000-0000-0000-000000000000}"/>
          </ac:spMkLst>
        </pc:spChg>
        <pc:spChg chg="ord">
          <ac:chgData name="Lorna Lewis" userId="47d66899-762e-4b21-aa4c-09b0846015fa" providerId="ADAL" clId="{A10A739C-98CA-4B28-85A2-9AD33FC89005}" dt="2025-01-24T16:01:21.346" v="43" actId="13244"/>
          <ac:spMkLst>
            <pc:docMk/>
            <pc:sldMk cId="0" sldId="269"/>
            <ac:spMk id="231" creationId="{00000000-0000-0000-0000-000000000000}"/>
          </ac:spMkLst>
        </pc:spChg>
        <pc:spChg chg="ord">
          <ac:chgData name="Lorna Lewis" userId="47d66899-762e-4b21-aa4c-09b0846015fa" providerId="ADAL" clId="{A10A739C-98CA-4B28-85A2-9AD33FC89005}" dt="2025-01-24T16:02:15.333" v="47" actId="13244"/>
          <ac:spMkLst>
            <pc:docMk/>
            <pc:sldMk cId="0" sldId="269"/>
            <ac:spMk id="232" creationId="{00000000-0000-0000-0000-000000000000}"/>
          </ac:spMkLst>
        </pc:spChg>
        <pc:spChg chg="ord">
          <ac:chgData name="Lorna Lewis" userId="47d66899-762e-4b21-aa4c-09b0846015fa" providerId="ADAL" clId="{A10A739C-98CA-4B28-85A2-9AD33FC89005}" dt="2025-01-27T09:58:39.514" v="62" actId="13244"/>
          <ac:spMkLst>
            <pc:docMk/>
            <pc:sldMk cId="0" sldId="269"/>
            <ac:spMk id="236" creationId="{00000000-0000-0000-0000-000000000000}"/>
          </ac:spMkLst>
        </pc:spChg>
        <pc:picChg chg="mod">
          <ac:chgData name="Lorna Lewis" userId="47d66899-762e-4b21-aa4c-09b0846015fa" providerId="ADAL" clId="{A10A739C-98CA-4B28-85A2-9AD33FC89005}" dt="2025-01-24T16:02:36.640" v="50" actId="962"/>
          <ac:picMkLst>
            <pc:docMk/>
            <pc:sldMk cId="0" sldId="269"/>
            <ac:picMk id="233" creationId="{00000000-0000-0000-0000-000000000000}"/>
          </ac:picMkLst>
        </pc:picChg>
        <pc:picChg chg="mod">
          <ac:chgData name="Lorna Lewis" userId="47d66899-762e-4b21-aa4c-09b0846015fa" providerId="ADAL" clId="{A10A739C-98CA-4B28-85A2-9AD33FC89005}" dt="2025-01-24T16:02:38.603" v="51" actId="962"/>
          <ac:picMkLst>
            <pc:docMk/>
            <pc:sldMk cId="0" sldId="269"/>
            <ac:picMk id="234" creationId="{00000000-0000-0000-0000-000000000000}"/>
          </ac:picMkLst>
        </pc:picChg>
        <pc:picChg chg="mod">
          <ac:chgData name="Lorna Lewis" userId="47d66899-762e-4b21-aa4c-09b0846015fa" providerId="ADAL" clId="{A10A739C-98CA-4B28-85A2-9AD33FC89005}" dt="2025-01-24T16:02:40.087" v="52" actId="962"/>
          <ac:picMkLst>
            <pc:docMk/>
            <pc:sldMk cId="0" sldId="269"/>
            <ac:picMk id="235" creationId="{00000000-0000-0000-0000-000000000000}"/>
          </ac:picMkLst>
        </pc:picChg>
      </pc:sldChg>
      <pc:sldChg chg="modSp mod">
        <pc:chgData name="Lorna Lewis" userId="47d66899-762e-4b21-aa4c-09b0846015fa" providerId="ADAL" clId="{A10A739C-98CA-4B28-85A2-9AD33FC89005}" dt="2025-01-24T15:58:13.494" v="26" actId="20577"/>
        <pc:sldMkLst>
          <pc:docMk/>
          <pc:sldMk cId="0" sldId="272"/>
        </pc:sldMkLst>
        <pc:spChg chg="mod">
          <ac:chgData name="Lorna Lewis" userId="47d66899-762e-4b21-aa4c-09b0846015fa" providerId="ADAL" clId="{A10A739C-98CA-4B28-85A2-9AD33FC89005}" dt="2025-01-24T15:58:13.494" v="26" actId="20577"/>
          <ac:spMkLst>
            <pc:docMk/>
            <pc:sldMk cId="0" sldId="272"/>
            <ac:spMk id="272" creationId="{00000000-0000-0000-0000-000000000000}"/>
          </ac:spMkLst>
        </pc:spChg>
      </pc:sldChg>
      <pc:sldChg chg="modSp mod">
        <pc:chgData name="Lorna Lewis" userId="47d66899-762e-4b21-aa4c-09b0846015fa" providerId="ADAL" clId="{A10A739C-98CA-4B28-85A2-9AD33FC89005}" dt="2025-01-24T16:03:19.209" v="57" actId="1076"/>
        <pc:sldMkLst>
          <pc:docMk/>
          <pc:sldMk cId="0" sldId="274"/>
        </pc:sldMkLst>
        <pc:spChg chg="mod ord">
          <ac:chgData name="Lorna Lewis" userId="47d66899-762e-4b21-aa4c-09b0846015fa" providerId="ADAL" clId="{A10A739C-98CA-4B28-85A2-9AD33FC89005}" dt="2025-01-24T16:03:19.209" v="57" actId="1076"/>
          <ac:spMkLst>
            <pc:docMk/>
            <pc:sldMk cId="0" sldId="274"/>
            <ac:spMk id="293" creationId="{00000000-0000-0000-0000-000000000000}"/>
          </ac:spMkLst>
        </pc:spChg>
        <pc:picChg chg="mod">
          <ac:chgData name="Lorna Lewis" userId="47d66899-762e-4b21-aa4c-09b0846015fa" providerId="ADAL" clId="{A10A739C-98CA-4B28-85A2-9AD33FC89005}" dt="2025-01-24T16:03:06.279" v="55" actId="962"/>
          <ac:picMkLst>
            <pc:docMk/>
            <pc:sldMk cId="0" sldId="274"/>
            <ac:picMk id="295" creationId="{00000000-0000-0000-0000-000000000000}"/>
          </ac:picMkLst>
        </pc:picChg>
        <pc:picChg chg="mod">
          <ac:chgData name="Lorna Lewis" userId="47d66899-762e-4b21-aa4c-09b0846015fa" providerId="ADAL" clId="{A10A739C-98CA-4B28-85A2-9AD33FC89005}" dt="2025-01-24T16:03:13.315" v="56" actId="1076"/>
          <ac:picMkLst>
            <pc:docMk/>
            <pc:sldMk cId="0" sldId="274"/>
            <ac:picMk id="297"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bathspa.ac.uk/about-us/governance/policies/sustainability-policy/"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www.advance-he.ac.uk/knowledge-hub/framework-education-sustainable-development" TargetMode="External"/><Relationship Id="rId5" Type="http://schemas.openxmlformats.org/officeDocument/2006/relationships/hyperlink" Target="https://www.ucem.ac.uk/whats-happening/articles/sustainability-literacy/" TargetMode="External"/><Relationship Id="rId4" Type="http://schemas.openxmlformats.org/officeDocument/2006/relationships/hyperlink" Target="https://sustainabledevelopment.un.org/sdinaction/hesi/literacy"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athspa.ac.uk/media/1188b-Education-Strategy-final.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about:blank"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bathspaonline.sharepoint.com/sites/CareersandEmployability-com/SitePages/Employability-Principles.aspx"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library.bathspa.ac.uk/items/eds/cat06393a/bath.102266?query=interesting+things+to+do+in&amp;resultsUri=items%3Fquery%3Dinteresting%2Bthings%2Bto%2Bdo%2Bin%2B%26checkbox%3Deverything%26facet%255B0%255D%3DEdsRecordOptions%253A%2522IsFullText%2522%26target%3Deds&amp;facet%5B0%5D=EdsRecordOptions%3A%22IsFullText%22&amp;target=eds" TargetMode="External"/><Relationship Id="rId3" Type="http://schemas.openxmlformats.org/officeDocument/2006/relationships/hyperlink" Target="https://www.advance-he.ac.uk/scotland/thematic-series/active-learning" TargetMode="External"/><Relationship Id="rId7" Type="http://schemas.openxmlformats.org/officeDocument/2006/relationships/hyperlink" Target="https://www.celt.iastate.edu/instructional-strategies/teaching-format/active-learning/"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www.ucl.ac.uk/teaching-learning/publications/2019/aug/active-learning" TargetMode="External"/><Relationship Id="rId11" Type="http://schemas.openxmlformats.org/officeDocument/2006/relationships/hyperlink" Target="https://docs.google.com/document/d/15ZtTu2pmQRU_eC3gMccVhVwDR57PDs4uxlMB7Bs1os8/edit" TargetMode="External"/><Relationship Id="rId5" Type="http://schemas.openxmlformats.org/officeDocument/2006/relationships/hyperlink" Target="https://www.bathspa.ac.uk/projects/teaching-expertise-guide/digital-fluency/" TargetMode="External"/><Relationship Id="rId10" Type="http://schemas.openxmlformats.org/officeDocument/2006/relationships/hyperlink" Target="https://app.secure.griffith.edu.au/active-learning/" TargetMode="External"/><Relationship Id="rId4" Type="http://schemas.openxmlformats.org/officeDocument/2006/relationships/hyperlink" Target="https://www.bathspa.ac.uk/projects/teaching-expertise-guide/collaborative-learning/" TargetMode="External"/><Relationship Id="rId9" Type="http://schemas.openxmlformats.org/officeDocument/2006/relationships/hyperlink" Target="https://library.bathspa.ac.uk/items/eds/cat06393a/bath.102265?query=interesting+things+to+do+in&amp;resultsUri=items%3Fquery%3Dinteresting%2Bthings%2Bto%2Bdo%2Bin%2B%26checkbox%3Deverything%26facet%255B0%255D%3DEdsRecordOptions%253A%2522IsFullText%2522%26target%3Deds&amp;facet%5B0%5D=EdsRecordOptions%3A%22IsFullText%22&amp;target=ed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0" name="Google Shape;9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b="1" i="0">
                <a:solidFill>
                  <a:srgbClr val="FFFFFF"/>
                </a:solidFill>
                <a:latin typeface="Arial"/>
                <a:ea typeface="Arial"/>
                <a:cs typeface="Arial"/>
                <a:sym typeface="Arial"/>
              </a:rPr>
              <a:t>Sustainability and Sustainable Development</a:t>
            </a:r>
            <a:endParaRPr/>
          </a:p>
          <a:p>
            <a:pPr marL="457200" lvl="0" indent="-228600" algn="l" rtl="0">
              <a:lnSpc>
                <a:spcPct val="100000"/>
              </a:lnSpc>
              <a:spcBef>
                <a:spcPts val="1500"/>
              </a:spcBef>
              <a:spcAft>
                <a:spcPts val="0"/>
              </a:spcAft>
              <a:buSzPts val="1400"/>
              <a:buNone/>
            </a:pPr>
            <a:r>
              <a:rPr lang="en-GB" b="0" i="0">
                <a:solidFill>
                  <a:srgbClr val="FFFFFF"/>
                </a:solidFill>
                <a:latin typeface="Arial"/>
                <a:ea typeface="Arial"/>
                <a:cs typeface="Arial"/>
                <a:sym typeface="Arial"/>
              </a:rPr>
              <a:t>Bath Spa University is committed to pursuing ambitious sustainability targets. The </a:t>
            </a:r>
            <a:r>
              <a:rPr lang="en-GB" b="1" i="0" u="sng">
                <a:solidFill>
                  <a:srgbClr val="1FC3FF"/>
                </a:solidFill>
                <a:latin typeface="Arial"/>
                <a:ea typeface="Arial"/>
                <a:cs typeface="Arial"/>
                <a:sym typeface="Arial"/>
                <a:hlinkClick r:id="rId3">
                  <a:extLst>
                    <a:ext uri="{A12FA001-AC4F-418D-AE19-62706E023703}">
                      <ahyp:hlinkClr xmlns:ahyp="http://schemas.microsoft.com/office/drawing/2018/hyperlinkcolor" val="tx"/>
                    </a:ext>
                  </a:extLst>
                </a:hlinkClick>
              </a:rPr>
              <a:t>Sustainability Policy</a:t>
            </a:r>
            <a:r>
              <a:rPr lang="en-GB" b="0" i="0">
                <a:solidFill>
                  <a:srgbClr val="FFFFFF"/>
                </a:solidFill>
                <a:latin typeface="Arial"/>
                <a:ea typeface="Arial"/>
                <a:cs typeface="Arial"/>
                <a:sym typeface="Arial"/>
              </a:rPr>
              <a:t> highlights as its first aim to:</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"Continually develop and expand education for a sustainable future in the curriculum"</a:t>
            </a:r>
            <a:endParaRPr/>
          </a:p>
          <a:p>
            <a:pPr marL="457200" lvl="0" indent="-228600" algn="l" rtl="0">
              <a:lnSpc>
                <a:spcPct val="100000"/>
              </a:lnSpc>
              <a:spcBef>
                <a:spcPts val="825"/>
              </a:spcBef>
              <a:spcAft>
                <a:spcPts val="0"/>
              </a:spcAft>
              <a:buSzPts val="1400"/>
              <a:buNone/>
            </a:pPr>
            <a:r>
              <a:rPr lang="en-GB" b="0" i="0">
                <a:solidFill>
                  <a:srgbClr val="FFFFFF"/>
                </a:solidFill>
                <a:latin typeface="Arial"/>
                <a:ea typeface="Arial"/>
                <a:cs typeface="Arial"/>
                <a:sym typeface="Arial"/>
              </a:rPr>
              <a:t>In order to achieve this, curricula must promote </a:t>
            </a:r>
            <a:r>
              <a:rPr lang="en-GB" b="1" i="0">
                <a:solidFill>
                  <a:srgbClr val="FFFFFF"/>
                </a:solidFill>
                <a:latin typeface="Arial"/>
                <a:ea typeface="Arial"/>
                <a:cs typeface="Arial"/>
                <a:sym typeface="Arial"/>
              </a:rPr>
              <a:t>sustainability literacy</a:t>
            </a:r>
            <a:r>
              <a:rPr lang="en-GB" b="0" i="0">
                <a:solidFill>
                  <a:srgbClr val="FFFFFF"/>
                </a:solidFill>
                <a:latin typeface="Arial"/>
                <a:ea typeface="Arial"/>
                <a:cs typeface="Arial"/>
                <a:sym typeface="Arial"/>
              </a:rPr>
              <a:t>. The </a:t>
            </a:r>
            <a:r>
              <a:rPr lang="en-GB" b="1" i="0" u="sng">
                <a:solidFill>
                  <a:srgbClr val="1FC3FF"/>
                </a:solidFill>
                <a:latin typeface="Arial"/>
                <a:ea typeface="Arial"/>
                <a:cs typeface="Arial"/>
                <a:sym typeface="Arial"/>
                <a:hlinkClick r:id="rId4">
                  <a:extLst>
                    <a:ext uri="{A12FA001-AC4F-418D-AE19-62706E023703}">
                      <ahyp:hlinkClr xmlns:ahyp="http://schemas.microsoft.com/office/drawing/2018/hyperlinkcolor" val="tx"/>
                    </a:ext>
                  </a:extLst>
                </a:hlinkClick>
              </a:rPr>
              <a:t>United Nations</a:t>
            </a:r>
            <a:r>
              <a:rPr lang="en-GB" b="0" i="0">
                <a:solidFill>
                  <a:srgbClr val="FFFFFF"/>
                </a:solidFill>
                <a:latin typeface="Arial"/>
                <a:ea typeface="Arial"/>
                <a:cs typeface="Arial"/>
                <a:sym typeface="Arial"/>
              </a:rPr>
              <a:t> define that:</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"Sustainability Literacy" is the knowledge, skills and mindsets that allow individuals to become deeply committed to building a sustainable future and assisting in making informed and effective decisions to this end.</a:t>
            </a:r>
            <a:endParaRPr/>
          </a:p>
          <a:p>
            <a:pPr marL="457200" lvl="0" indent="-228600" algn="l" rtl="0">
              <a:lnSpc>
                <a:spcPct val="100000"/>
              </a:lnSpc>
              <a:spcBef>
                <a:spcPts val="825"/>
              </a:spcBef>
              <a:spcAft>
                <a:spcPts val="0"/>
              </a:spcAft>
              <a:buSzPts val="1400"/>
              <a:buNone/>
            </a:pPr>
            <a:r>
              <a:rPr lang="en-GB" b="0" i="0">
                <a:solidFill>
                  <a:srgbClr val="FFFFFF"/>
                </a:solidFill>
                <a:latin typeface="Arial"/>
                <a:ea typeface="Arial"/>
                <a:cs typeface="Arial"/>
                <a:sym typeface="Arial"/>
              </a:rPr>
              <a:t>As governments and organisations around the world pursue urgent sustainability goals and targets (e.g. the UK goal of net zero by 2050) there is growing demand for sustainability literacy in the workforce. </a:t>
            </a:r>
            <a:endParaRPr/>
          </a:p>
          <a:p>
            <a:pPr marL="457200" lvl="0" indent="-228600" algn="l" rtl="0">
              <a:lnSpc>
                <a:spcPct val="100000"/>
              </a:lnSpc>
              <a:spcBef>
                <a:spcPts val="1650"/>
              </a:spcBef>
              <a:spcAft>
                <a:spcPts val="0"/>
              </a:spcAft>
              <a:buSzPts val="1400"/>
              <a:buNone/>
            </a:pPr>
            <a:r>
              <a:rPr lang="en-GB" b="0" i="0">
                <a:solidFill>
                  <a:srgbClr val="FFFFFF"/>
                </a:solidFill>
                <a:latin typeface="Arial"/>
                <a:ea typeface="Arial"/>
                <a:cs typeface="Arial"/>
                <a:sym typeface="Arial"/>
              </a:rPr>
              <a:t>Some resources are:</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The </a:t>
            </a:r>
            <a:r>
              <a:rPr lang="en-GB" b="0" i="0" u="sng" strike="noStrike">
                <a:solidFill>
                  <a:srgbClr val="1FC3FF"/>
                </a:solidFill>
                <a:latin typeface="Arial"/>
                <a:ea typeface="Arial"/>
                <a:cs typeface="Arial"/>
                <a:sym typeface="Arial"/>
                <a:hlinkClick r:id="rId5">
                  <a:extLst>
                    <a:ext uri="{A12FA001-AC4F-418D-AE19-62706E023703}">
                      <ahyp:hlinkClr xmlns:ahyp="http://schemas.microsoft.com/office/drawing/2018/hyperlinkcolor" val="tx"/>
                    </a:ext>
                  </a:extLst>
                </a:hlinkClick>
              </a:rPr>
              <a:t>University College of Estate Management</a:t>
            </a:r>
            <a:r>
              <a:rPr lang="en-GB" b="0" i="0">
                <a:solidFill>
                  <a:srgbClr val="FFFFFF"/>
                </a:solidFill>
                <a:latin typeface="Arial"/>
                <a:ea typeface="Arial"/>
                <a:cs typeface="Arial"/>
                <a:sym typeface="Arial"/>
              </a:rPr>
              <a:t>: Provides a short introduction to sustainability literacy in Higher Education.</a:t>
            </a:r>
            <a:endParaRPr/>
          </a:p>
          <a:p>
            <a:pPr marL="457200" lvl="0" indent="-228600" algn="l" rtl="0">
              <a:lnSpc>
                <a:spcPct val="100000"/>
              </a:lnSpc>
              <a:spcBef>
                <a:spcPts val="825"/>
              </a:spcBef>
              <a:spcAft>
                <a:spcPts val="0"/>
              </a:spcAft>
              <a:buSzPts val="1400"/>
              <a:buNone/>
            </a:pPr>
            <a:br>
              <a:rPr lang="en-GB" b="0" i="0">
                <a:solidFill>
                  <a:srgbClr val="FFFFFF"/>
                </a:solidFill>
                <a:latin typeface="Arial"/>
                <a:ea typeface="Arial"/>
                <a:cs typeface="Arial"/>
                <a:sym typeface="Arial"/>
              </a:rPr>
            </a:br>
            <a:endParaRPr b="0" i="0">
              <a:solidFill>
                <a:srgbClr val="FFFFFF"/>
              </a:solidFill>
              <a:latin typeface="Arial"/>
              <a:ea typeface="Arial"/>
              <a:cs typeface="Arial"/>
              <a:sym typeface="Arial"/>
            </a:endParaRPr>
          </a:p>
          <a:p>
            <a:pPr marL="0" lvl="0" indent="0" algn="l" rtl="0">
              <a:lnSpc>
                <a:spcPct val="100000"/>
              </a:lnSpc>
              <a:spcBef>
                <a:spcPts val="1500"/>
              </a:spcBef>
              <a:spcAft>
                <a:spcPts val="0"/>
              </a:spcAft>
              <a:buSzPts val="1400"/>
              <a:buNone/>
            </a:pPr>
            <a:r>
              <a:rPr lang="en-GB" b="0" i="0">
                <a:solidFill>
                  <a:srgbClr val="FFFFFF"/>
                </a:solidFill>
                <a:latin typeface="Arial"/>
                <a:ea typeface="Arial"/>
                <a:cs typeface="Arial"/>
                <a:sym typeface="Arial"/>
              </a:rPr>
              <a:t>Advance HE also have a </a:t>
            </a:r>
            <a:r>
              <a:rPr lang="en-GB" b="1" i="0" u="sng">
                <a:solidFill>
                  <a:srgbClr val="1FC3FF"/>
                </a:solidFill>
                <a:latin typeface="Arial"/>
                <a:ea typeface="Arial"/>
                <a:cs typeface="Arial"/>
                <a:sym typeface="Arial"/>
                <a:hlinkClick r:id="rId6">
                  <a:extLst>
                    <a:ext uri="{A12FA001-AC4F-418D-AE19-62706E023703}">
                      <ahyp:hlinkClr xmlns:ahyp="http://schemas.microsoft.com/office/drawing/2018/hyperlinkcolor" val="tx"/>
                    </a:ext>
                  </a:extLst>
                </a:hlinkClick>
              </a:rPr>
              <a:t>Framework for Education for Sustainable Development</a:t>
            </a:r>
            <a:r>
              <a:rPr lang="en-GB" b="0" i="0">
                <a:solidFill>
                  <a:srgbClr val="FFFFFF"/>
                </a:solidFill>
                <a:latin typeface="Arial"/>
                <a:ea typeface="Arial"/>
                <a:cs typeface="Arial"/>
                <a:sym typeface="Arial"/>
              </a:rPr>
              <a:t>.</a:t>
            </a:r>
            <a:endParaRPr/>
          </a:p>
        </p:txBody>
      </p:sp>
      <p:sp>
        <p:nvSpPr>
          <p:cNvPr id="184" name="Google Shape;18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1a87194c43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Curiosity is a pillar in the understanding and activation of creativity. In this exercise think about something that makes you curious, it can be about teaching, or a theme, or a topic. Take some minutes to think about it, what do you want to learn about this? When in your schedule can you follow those leads? Conversely, think how do you allow time to students and in the lectures to follow their curiosity. </a:t>
            </a:r>
            <a:endParaRPr/>
          </a:p>
        </p:txBody>
      </p:sp>
      <p:sp>
        <p:nvSpPr>
          <p:cNvPr id="195" name="Google Shape;195;g31a87194c43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What elements of SUSTAINABILITY are already operating in your institution. Campus, Curriculum and CommunityWhat can you share as best practice for BSU to learn? </a:t>
            </a:r>
            <a:endParaRPr/>
          </a:p>
        </p:txBody>
      </p:sp>
      <p:sp>
        <p:nvSpPr>
          <p:cNvPr id="204" name="Google Shape;204;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13" name="Google Shape;21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1aa402d3f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The purpose of this exercise is to design your classes for your student in mind. It is an exercise from Design Thinking methodologies, thinking about your student as a whole person, beyond the demographics and identifying motivations and goals, frustrations and pains. In this case, these ideas are related with Digital Modes of Engagement. How students engage with the materials: tablet, computer, telephone. Spaces where they interact and engage, and ways to keep them engaged beyond the lecture. </a:t>
            </a:r>
            <a:endParaRPr/>
          </a:p>
        </p:txBody>
      </p:sp>
      <p:sp>
        <p:nvSpPr>
          <p:cNvPr id="224" name="Google Shape;224;g31aa402d3f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44" name="Google Shape;24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https://www.bathspa.ac.uk/projects/teaching-expertise-guide/collaborative-learning/</a:t>
            </a:r>
            <a:endParaRPr/>
          </a:p>
        </p:txBody>
      </p:sp>
      <p:sp>
        <p:nvSpPr>
          <p:cNvPr id="256" name="Google Shape;256;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68" name="Google Shape;26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31a87194c43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9" name="Google Shape;289;g31a87194c43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0" name="Google Shape;300;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0" name="Google Shape;110;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ctr" rtl="0">
              <a:lnSpc>
                <a:spcPct val="107000"/>
              </a:lnSpc>
              <a:spcBef>
                <a:spcPts val="1200"/>
              </a:spcBef>
              <a:spcAft>
                <a:spcPts val="0"/>
              </a:spcAft>
              <a:buSzPts val="1400"/>
              <a:buNone/>
            </a:pPr>
            <a:r>
              <a:rPr lang="en-GB" sz="1800" b="1" i="1" u="sng">
                <a:solidFill>
                  <a:srgbClr val="2F5496"/>
                </a:solidFill>
                <a:latin typeface="Arial"/>
                <a:ea typeface="Arial"/>
                <a:cs typeface="Arial"/>
                <a:sym typeface="Arial"/>
              </a:rPr>
              <a:t>Bath Spa University: Education Design Principles</a:t>
            </a:r>
            <a:endParaRPr sz="1800">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These principles provide a summary of our </a:t>
            </a:r>
            <a:r>
              <a:rPr lang="en-GB" sz="1800"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Education Strategy 2030 Objectives</a:t>
            </a:r>
            <a:r>
              <a:rPr lang="en-GB" sz="1800">
                <a:latin typeface="Arial"/>
                <a:ea typeface="Arial"/>
                <a:cs typeface="Arial"/>
                <a:sym typeface="Arial"/>
              </a:rPr>
              <a:t> and outline the nature of our students’ educational experience and gains.</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2000"/>
              </a:spcBef>
              <a:spcAft>
                <a:spcPts val="0"/>
              </a:spcAft>
              <a:buSzPts val="1400"/>
              <a:buNone/>
            </a:pPr>
            <a:r>
              <a:rPr lang="en-GB" sz="1800">
                <a:solidFill>
                  <a:srgbClr val="2F5496"/>
                </a:solidFill>
                <a:latin typeface="Arial"/>
                <a:ea typeface="Arial"/>
                <a:cs typeface="Arial"/>
                <a:sym typeface="Arial"/>
              </a:rPr>
              <a:t>Summary &amp; Contents</a:t>
            </a:r>
            <a:endParaRPr/>
          </a:p>
          <a:p>
            <a:pPr marL="279400" lvl="0" indent="-228600" algn="l" rtl="0">
              <a:lnSpc>
                <a:spcPct val="107000"/>
              </a:lnSpc>
              <a:spcBef>
                <a:spcPts val="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Connectivity: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1</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Creativity: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Sustainability: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Digital Fluency: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Inclusive teaching:</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Collaborative learning:</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Curiosity-driven Pedagogies:</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139700" lvl="0" indent="-1397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How can these Principles be used?</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139700" lvl="0" indent="-1397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What does this mean for curriculum design?</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3</a:t>
            </a:r>
            <a:endParaRPr sz="1800">
              <a:latin typeface="Arial"/>
              <a:ea typeface="Arial"/>
              <a:cs typeface="Arial"/>
              <a:sym typeface="Arial"/>
            </a:endParaRPr>
          </a:p>
          <a:p>
            <a:pPr marL="457200" lvl="0" indent="-228600" algn="l" rtl="0">
              <a:lnSpc>
                <a:spcPct val="107000"/>
              </a:lnSpc>
              <a:spcBef>
                <a:spcPts val="50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Education Design Principles</a:t>
            </a:r>
            <a:endParaRPr sz="1800">
              <a:latin typeface="Arial"/>
              <a:ea typeface="Arial"/>
              <a:cs typeface="Arial"/>
              <a:sym typeface="Arial"/>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A transformative learning journey with BSU enables:</a:t>
            </a:r>
            <a:endParaRPr/>
          </a:p>
          <a:p>
            <a:pPr marL="342900" lvl="0" indent="-342900" algn="l" rtl="0">
              <a:lnSpc>
                <a:spcPct val="107000"/>
              </a:lnSpc>
              <a:spcBef>
                <a:spcPts val="800"/>
              </a:spcBef>
              <a:spcAft>
                <a:spcPts val="0"/>
              </a:spcAft>
              <a:buSzPts val="1400"/>
              <a:buFont typeface="Calibri"/>
              <a:buChar char="•"/>
            </a:pPr>
            <a:r>
              <a:rPr lang="en-GB" sz="1800">
                <a:latin typeface="Arial"/>
                <a:ea typeface="Arial"/>
                <a:cs typeface="Arial"/>
                <a:sym typeface="Arial"/>
              </a:rPr>
              <a:t>Connectivity;</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Creativity;</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Sustainability and</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Digital Fluency </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Through inclusive, collaborative and curiosity-driven pedagogies.</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Underpinning these principles is a commitment by the University to support staff in the development of their expertise for teaching in higher education.</a:t>
            </a:r>
            <a:endParaRPr/>
          </a:p>
          <a:p>
            <a:pPr marL="457200" lvl="0" indent="-228600" algn="l" rtl="0">
              <a:lnSpc>
                <a:spcPct val="107000"/>
              </a:lnSpc>
              <a:spcBef>
                <a:spcPts val="1000"/>
              </a:spcBef>
              <a:spcAft>
                <a:spcPts val="0"/>
              </a:spcAft>
              <a:buSzPts val="1400"/>
              <a:buNone/>
            </a:pPr>
            <a:r>
              <a:rPr lang="en-GB" sz="1800" b="1" u="sng">
                <a:solidFill>
                  <a:srgbClr val="1F3763"/>
                </a:solidFill>
                <a:latin typeface="Arial"/>
                <a:ea typeface="Arial"/>
                <a:cs typeface="Arial"/>
                <a:sym typeface="Arial"/>
              </a:rPr>
              <a:t>Connectivity: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connected with their future careers through developing their academic and employability skills, and their confidence; </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challenged at the forefront of their disciplines through the connection of curricula with research, professional practice and knowledge exchange activities.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Creativity: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encouraged to explore, experiment, and reflect, including through cross-disciplinary activities, and through opportunities for active learning and authentic assessment.</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Sustainability: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experience academic programmes that are regionally anchored and address global challenges, including environmental sustainability, through the UN Sustainable Development Goals.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Digital Fluency: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use and experience relevant and appropriate technologies, including through blended learning, and have opportunities to evaluate and develop their digital capabilities.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Inclusive teaching:</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curriculum, learning resources and activities are diverse, inclusive and accessible, enabling a sense of belonging, opportunity and ambition.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Collaborative learning:</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ways of working are enhanced through supportive learning communities. Staff and students engage in collaborative activities with peers and together through co-creation.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Curiosity-driven Pedagogies:</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staff take an evidence-informed and scholarly approach to developing their curricula and teaching practices, and are supported in developing their expertise for teaching.</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1000"/>
              </a:spcBef>
              <a:spcAft>
                <a:spcPts val="0"/>
              </a:spcAft>
              <a:buSzPts val="1400"/>
              <a:buNone/>
            </a:pPr>
            <a:r>
              <a:rPr lang="en-GB" sz="1800" b="1" u="sng">
                <a:solidFill>
                  <a:srgbClr val="2F5496"/>
                </a:solidFill>
                <a:latin typeface="Arial"/>
                <a:ea typeface="Arial"/>
                <a:cs typeface="Arial"/>
                <a:sym typeface="Arial"/>
              </a:rPr>
              <a:t>How can these Principles be used?</a:t>
            </a:r>
            <a:endParaRPr sz="1800" b="1">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These principles can be used as an aide memoire of the Education Strategy for a variety of activities, for example designing and reviewing academic modules and programmes; planning or evaluating for student experience-related projects and initiatives.</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800"/>
              </a:spcBef>
              <a:spcAft>
                <a:spcPts val="0"/>
              </a:spcAft>
              <a:buSzPts val="1400"/>
              <a:buNone/>
            </a:pPr>
            <a:br>
              <a:rPr lang="en-GB" sz="1800">
                <a:latin typeface="Arial"/>
                <a:ea typeface="Arial"/>
                <a:cs typeface="Arial"/>
                <a:sym typeface="Arial"/>
              </a:rPr>
            </a:b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1000"/>
              </a:spcBef>
              <a:spcAft>
                <a:spcPts val="0"/>
              </a:spcAft>
              <a:buSzPts val="1400"/>
              <a:buNone/>
            </a:pPr>
            <a:r>
              <a:rPr lang="en-GB" sz="1800" b="1" u="sng">
                <a:solidFill>
                  <a:srgbClr val="2F5496"/>
                </a:solidFill>
                <a:latin typeface="Arial"/>
                <a:ea typeface="Arial"/>
                <a:cs typeface="Arial"/>
                <a:sym typeface="Arial"/>
              </a:rPr>
              <a:t>What does this mean for curriculum design?</a:t>
            </a:r>
            <a:endParaRPr sz="1800" b="1">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We take a thoughtful and evidence-informed approach to curriculum design at modular and programme level. At all stages we consider how the Education Design Principles are enacted:</a:t>
            </a:r>
            <a:endParaRPr/>
          </a:p>
          <a:p>
            <a:pPr marL="342900" lvl="0" indent="-342900" algn="l" rtl="0">
              <a:lnSpc>
                <a:spcPct val="107000"/>
              </a:lnSpc>
              <a:spcBef>
                <a:spcPts val="800"/>
              </a:spcBef>
              <a:spcAft>
                <a:spcPts val="0"/>
              </a:spcAft>
              <a:buSzPts val="1400"/>
              <a:buFont typeface="Arial"/>
              <a:buAutoNum type="arabicPeriod"/>
            </a:pPr>
            <a:r>
              <a:rPr lang="en-GB" sz="1800" b="1">
                <a:latin typeface="Arial"/>
                <a:ea typeface="Arial"/>
                <a:cs typeface="Arial"/>
                <a:sym typeface="Arial"/>
              </a:rPr>
              <a:t>Big Picture: </a:t>
            </a:r>
            <a:r>
              <a:rPr lang="en-GB" sz="1800">
                <a:latin typeface="Arial"/>
                <a:ea typeface="Arial"/>
                <a:cs typeface="Arial"/>
                <a:sym typeface="Arial"/>
              </a:rPr>
              <a:t>we step back and consider the overall intention of our module or programme. </a:t>
            </a:r>
            <a:br>
              <a:rPr lang="en-GB" sz="1800">
                <a:latin typeface="Arial"/>
                <a:ea typeface="Arial"/>
                <a:cs typeface="Arial"/>
                <a:sym typeface="Arial"/>
              </a:rPr>
            </a:br>
            <a:r>
              <a:rPr lang="en-GB" sz="1800">
                <a:latin typeface="Arial"/>
                <a:ea typeface="Arial"/>
                <a:cs typeface="Arial"/>
                <a:sym typeface="Arial"/>
              </a:rPr>
              <a:t>How will it change our students’ ways of thinking about and viewing the subject and the world? </a:t>
            </a:r>
            <a:br>
              <a:rPr lang="en-GB" sz="1800">
                <a:latin typeface="Arial"/>
                <a:ea typeface="Arial"/>
                <a:cs typeface="Arial"/>
                <a:sym typeface="Arial"/>
              </a:rPr>
            </a:br>
            <a:r>
              <a:rPr lang="en-GB" sz="1800">
                <a:latin typeface="Arial"/>
                <a:ea typeface="Arial"/>
                <a:cs typeface="Arial"/>
                <a:sym typeface="Arial"/>
              </a:rPr>
              <a:t>What are the big ideas and concepts they will need to get? For modules, how does this connect with other modules to create a coherent programme picture?</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Aims:</a:t>
            </a:r>
            <a:r>
              <a:rPr lang="en-GB" sz="1800">
                <a:latin typeface="Arial"/>
                <a:ea typeface="Arial"/>
                <a:cs typeface="Arial"/>
                <a:sym typeface="Arial"/>
              </a:rPr>
              <a:t> having considered the bigger picture this can now be articulated as the educational aims of the module or programme. The aims are statements of the University’s intention for the module or programme, these might include: its purpose, the audience, and where it fits in the context of careers and/or further study. These aims will help students understand broadly what they should expect to gain from participating in the module or programme. Articulating these aims together as a teaching team (and with students through co-creation) helps to ensure a shared vision.</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Learning Outcomes</a:t>
            </a:r>
            <a:r>
              <a:rPr lang="en-GB" sz="1800">
                <a:latin typeface="Arial"/>
                <a:ea typeface="Arial"/>
                <a:cs typeface="Arial"/>
                <a:sym typeface="Arial"/>
              </a:rPr>
              <a:t>: the educational aims articulate what the module or programme intends to achieve. The intended learning outcomes articulate what the student will be able to do as a result of actively participating.</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Assessment</a:t>
            </a:r>
            <a:r>
              <a:rPr lang="en-GB" sz="1800">
                <a:latin typeface="Arial"/>
                <a:ea typeface="Arial"/>
                <a:cs typeface="Arial"/>
                <a:sym typeface="Arial"/>
              </a:rPr>
              <a:t>: assessment evaluates the extent to which the student has achieved the learning outcomes. If thoughtfully planned, it can also act as a vehicle </a:t>
            </a:r>
            <a:r>
              <a:rPr lang="en-GB" sz="1800" b="1">
                <a:latin typeface="Arial"/>
                <a:ea typeface="Arial"/>
                <a:cs typeface="Arial"/>
                <a:sym typeface="Arial"/>
              </a:rPr>
              <a:t>to enable better learning</a:t>
            </a:r>
            <a:r>
              <a:rPr lang="en-GB" sz="1800">
                <a:latin typeface="Arial"/>
                <a:ea typeface="Arial"/>
                <a:cs typeface="Arial"/>
                <a:sym typeface="Arial"/>
              </a:rPr>
              <a:t>. The type of assessment and learning activity/activities should be clearly aligned to the learning outcomes.</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Learning Activities</a:t>
            </a:r>
            <a:r>
              <a:rPr lang="en-GB" sz="1800">
                <a:latin typeface="Arial"/>
                <a:ea typeface="Arial"/>
                <a:cs typeface="Arial"/>
                <a:sym typeface="Arial"/>
              </a:rPr>
              <a:t>: learning activities are designed to provide a clear structure for students to enable them to navigate through the module and programme, and to develop the skills, knowledge and ways of thinking and practising required to meet the learning outcomes. This structure can be communicated and supported through the use of Ultra. This structured learning can be complemented by enhanced learning opportunities such as co-curricular support from Academic Skills (Ask), the Library, and Careers &amp; Employability.</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Resources:</a:t>
            </a:r>
            <a:r>
              <a:rPr lang="en-GB" sz="1800">
                <a:latin typeface="Arial"/>
                <a:ea typeface="Arial"/>
                <a:cs typeface="Arial"/>
                <a:sym typeface="Arial"/>
              </a:rPr>
              <a:t> what resources do we need to ensure an effective learning experience? As well as teaching staff and materials, resources might include those from professional services such as the Library, Academic Skills (ASk), Careers &amp; Employability, Student Wellbeing Services (SWS) etc; LinkedIn learning (and other e-learning tools); and specialist space (e.g. labs or studios), technologies and associated technical support.</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 </a:t>
            </a:r>
            <a:endParaRPr sz="1800">
              <a:latin typeface="Arial"/>
              <a:ea typeface="Arial"/>
              <a:cs typeface="Arial"/>
              <a:sym typeface="Arial"/>
            </a:endParaRPr>
          </a:p>
          <a:p>
            <a:pPr marL="0" lvl="0" indent="0" algn="l" rtl="0">
              <a:lnSpc>
                <a:spcPct val="100000"/>
              </a:lnSpc>
              <a:spcBef>
                <a:spcPts val="2300"/>
              </a:spcBef>
              <a:spcAft>
                <a:spcPts val="0"/>
              </a:spcAft>
              <a:buSzPts val="1400"/>
              <a:buNone/>
            </a:pPr>
            <a:endParaRPr>
              <a:latin typeface="Arial"/>
              <a:ea typeface="Arial"/>
              <a:cs typeface="Arial"/>
              <a:sym typeface="Arial"/>
            </a:endParaRPr>
          </a:p>
        </p:txBody>
      </p:sp>
      <p:sp>
        <p:nvSpPr>
          <p:cNvPr id="119" name="Google Shape;11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What elements of these 7 Principles are already operating in your institution. Different names + similar intention</a:t>
            </a:r>
            <a:endParaRPr/>
          </a:p>
        </p:txBody>
      </p:sp>
      <p:sp>
        <p:nvSpPr>
          <p:cNvPr id="134" name="Google Shape;13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What elements of Active Learning and Problem. Based learning are present in your institution. What can you share as best practice for BSU to learn? </a:t>
            </a:r>
            <a:endParaRPr/>
          </a:p>
        </p:txBody>
      </p:sp>
      <p:sp>
        <p:nvSpPr>
          <p:cNvPr id="143" name="Google Shape;14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Clr>
                <a:schemeClr val="dk1"/>
              </a:buClr>
              <a:buSzPts val="1400"/>
              <a:buFont typeface="Arial"/>
              <a:buAutoNum type="arabicPeriod"/>
            </a:pPr>
            <a:r>
              <a:rPr lang="en-GB" b="1" i="0" u="sng">
                <a:latin typeface="Arial"/>
                <a:ea typeface="Arial"/>
                <a:cs typeface="Arial"/>
                <a:sym typeface="Arial"/>
                <a:hlinkClick r:id="rId3"/>
              </a:rPr>
              <a:t>Bath Spa University's Careers and Employability team</a:t>
            </a:r>
            <a:r>
              <a:rPr lang="en-GB" b="0" i="0">
                <a:latin typeface="Arial"/>
                <a:ea typeface="Arial"/>
                <a:cs typeface="Arial"/>
                <a:sym typeface="Arial"/>
              </a:rPr>
              <a:t> have eight principles for embedding employability into the curriculum in meaningful ways:</a:t>
            </a:r>
            <a:endParaRPr/>
          </a:p>
          <a:p>
            <a:pPr marL="457200" lvl="0" indent="-139700" algn="l" rtl="0">
              <a:lnSpc>
                <a:spcPct val="100000"/>
              </a:lnSpc>
              <a:spcBef>
                <a:spcPts val="825"/>
              </a:spcBef>
              <a:spcAft>
                <a:spcPts val="0"/>
              </a:spcAft>
              <a:buSzPts val="1400"/>
              <a:buFont typeface="Arial"/>
              <a:buNone/>
            </a:pPr>
            <a:endParaRPr b="0" i="0">
              <a:latin typeface="Arial"/>
              <a:ea typeface="Arial"/>
              <a:cs typeface="Arial"/>
              <a:sym typeface="Arial"/>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Work experience and </a:t>
            </a:r>
            <a:r>
              <a:rPr lang="en-GB">
                <a:latin typeface="Arial"/>
                <a:ea typeface="Arial"/>
                <a:cs typeface="Arial"/>
                <a:sym typeface="Arial"/>
              </a:rPr>
              <a:t>experiential</a:t>
            </a:r>
            <a:r>
              <a:rPr lang="en-GB" b="0" i="0">
                <a:latin typeface="Arial"/>
                <a:ea typeface="Arial"/>
                <a:cs typeface="Arial"/>
                <a:sym typeface="Arial"/>
              </a:rPr>
              <a:t> learning</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Industry, employer and alumni engagement</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Authentic teaching and assessment</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Employability skills and graduate attributes</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Career management skills</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Enterprise and entrepreneurial education</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Value of employability in the curriculum</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Reflect, articulate and plan.</a:t>
            </a:r>
            <a:br>
              <a:rPr lang="en-GB" b="0" i="0">
                <a:latin typeface="Arial"/>
                <a:ea typeface="Arial"/>
                <a:cs typeface="Arial"/>
                <a:sym typeface="Arial"/>
              </a:rPr>
            </a:br>
            <a:endParaRPr b="0" i="0">
              <a:latin typeface="Arial"/>
              <a:ea typeface="Arial"/>
              <a:cs typeface="Arial"/>
              <a:sym typeface="Arial"/>
            </a:endParaRPr>
          </a:p>
          <a:p>
            <a:pPr marL="0" lvl="0" indent="0" algn="l" rtl="0">
              <a:lnSpc>
                <a:spcPct val="100000"/>
              </a:lnSpc>
              <a:spcBef>
                <a:spcPts val="2325"/>
              </a:spcBef>
              <a:spcAft>
                <a:spcPts val="0"/>
              </a:spcAft>
              <a:buSzPts val="1400"/>
              <a:buNone/>
            </a:pPr>
            <a:endParaRPr/>
          </a:p>
        </p:txBody>
      </p:sp>
      <p:sp>
        <p:nvSpPr>
          <p:cNvPr id="153" name="Google Shape;15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Make it yours: What of these Graduate Attributes are present in your institution </a:t>
            </a:r>
            <a:endParaRPr/>
          </a:p>
        </p:txBody>
      </p:sp>
      <p:sp>
        <p:nvSpPr>
          <p:cNvPr id="164" name="Google Shape;16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b="1" i="0">
                <a:latin typeface="Arial"/>
                <a:ea typeface="Arial"/>
                <a:cs typeface="Arial"/>
                <a:sym typeface="Arial"/>
              </a:rPr>
              <a:t>Active learning</a:t>
            </a:r>
            <a:r>
              <a:rPr lang="en-GB" b="0" i="0">
                <a:latin typeface="Arial"/>
                <a:ea typeface="Arial"/>
                <a:cs typeface="Arial"/>
                <a:sym typeface="Arial"/>
              </a:rPr>
              <a:t> is the idea that students learn better when actively engaged in meaningful learning related to the topic of focus. This is more likely to be enjoyable, boosting student attention, and aiding students ability to retain, recall and demonstrate their learning. This approach tends to be more </a:t>
            </a:r>
            <a:r>
              <a:rPr lang="en-GB" b="1" i="0">
                <a:latin typeface="Arial"/>
                <a:ea typeface="Arial"/>
                <a:cs typeface="Arial"/>
                <a:sym typeface="Arial"/>
              </a:rPr>
              <a:t>student focused</a:t>
            </a:r>
            <a:r>
              <a:rPr lang="en-GB" b="0" i="0">
                <a:latin typeface="Arial"/>
                <a:ea typeface="Arial"/>
                <a:cs typeface="Arial"/>
                <a:sym typeface="Arial"/>
              </a:rPr>
              <a:t>, with the teacher facilitating activities.</a:t>
            </a:r>
            <a:endParaRPr/>
          </a:p>
          <a:p>
            <a:pPr marL="457200" lvl="0" indent="-228600" algn="l" rtl="0">
              <a:lnSpc>
                <a:spcPct val="100000"/>
              </a:lnSpc>
              <a:spcBef>
                <a:spcPts val="1650"/>
              </a:spcBef>
              <a:spcAft>
                <a:spcPts val="0"/>
              </a:spcAft>
              <a:buSzPts val="1400"/>
              <a:buNone/>
            </a:pPr>
            <a:r>
              <a:rPr lang="en-GB" b="1" i="0">
                <a:latin typeface="Arial"/>
                <a:ea typeface="Arial"/>
                <a:cs typeface="Arial"/>
                <a:sym typeface="Arial"/>
              </a:rPr>
              <a:t>Problem-based learning (PBL)</a:t>
            </a:r>
            <a:r>
              <a:rPr lang="en-GB" b="0" i="0">
                <a:latin typeface="Arial"/>
                <a:ea typeface="Arial"/>
                <a:cs typeface="Arial"/>
                <a:sym typeface="Arial"/>
              </a:rPr>
              <a:t> and </a:t>
            </a:r>
            <a:r>
              <a:rPr lang="en-GB" b="1" i="0">
                <a:latin typeface="Arial"/>
                <a:ea typeface="Arial"/>
                <a:cs typeface="Arial"/>
                <a:sym typeface="Arial"/>
              </a:rPr>
              <a:t>enquiry-based learning (EBL) </a:t>
            </a:r>
            <a:r>
              <a:rPr lang="en-GB" b="0" i="0">
                <a:latin typeface="Arial"/>
                <a:ea typeface="Arial"/>
                <a:cs typeface="Arial"/>
                <a:sym typeface="Arial"/>
              </a:rPr>
              <a:t>are near synonyms. Both are student-focused active learning methods. They see students investigate a specific problem or topic, usually over a protracted period and often in groups, typically with significant freedom to set their own parameters and direction around their study. Examples can include exploring a scenario or case study, field work, experimentation, etc. The traditional dissertation can also be seen as a form of solo PBL/EBL.</a:t>
            </a:r>
            <a:endParaRPr/>
          </a:p>
          <a:p>
            <a:pPr marL="457200" lvl="0" indent="-228600" algn="l" rtl="0">
              <a:lnSpc>
                <a:spcPct val="100000"/>
              </a:lnSpc>
              <a:spcBef>
                <a:spcPts val="1650"/>
              </a:spcBef>
              <a:spcAft>
                <a:spcPts val="0"/>
              </a:spcAft>
              <a:buSzPts val="1400"/>
              <a:buNone/>
            </a:pPr>
            <a:endParaRPr b="0" i="0">
              <a:latin typeface="Arial"/>
              <a:ea typeface="Arial"/>
              <a:cs typeface="Arial"/>
              <a:sym typeface="Arial"/>
            </a:endParaRPr>
          </a:p>
          <a:p>
            <a:pPr marL="457200" lvl="0" indent="-228600" algn="l" rtl="0">
              <a:lnSpc>
                <a:spcPct val="100000"/>
              </a:lnSpc>
              <a:spcBef>
                <a:spcPts val="1650"/>
              </a:spcBef>
              <a:spcAft>
                <a:spcPts val="0"/>
              </a:spcAft>
              <a:buSzPts val="1400"/>
              <a:buNone/>
            </a:pPr>
            <a:endParaRPr b="0" i="0">
              <a:latin typeface="Arial"/>
              <a:ea typeface="Arial"/>
              <a:cs typeface="Arial"/>
              <a:sym typeface="Arial"/>
            </a:endParaRPr>
          </a:p>
          <a:p>
            <a:pPr marL="457200" lvl="0" indent="-228600" algn="l" rtl="0">
              <a:lnSpc>
                <a:spcPct val="100000"/>
              </a:lnSpc>
              <a:spcBef>
                <a:spcPts val="1650"/>
              </a:spcBef>
              <a:spcAft>
                <a:spcPts val="0"/>
              </a:spcAft>
              <a:buSzPts val="1400"/>
              <a:buNone/>
            </a:pPr>
            <a:r>
              <a:rPr lang="en-GB" b="0" i="0">
                <a:latin typeface="Arial"/>
                <a:ea typeface="Arial"/>
                <a:cs typeface="Arial"/>
                <a:sym typeface="Arial"/>
              </a:rPr>
              <a:t>Some common examples are: group discussions/debates, breakout/buzz groups, think-pair-share, polling and quizzes, scenarios, problem solving, roleplay, tasks, worksheets, structured notetaking.</a:t>
            </a:r>
            <a:endParaRPr/>
          </a:p>
          <a:p>
            <a:pPr marL="457200" lvl="0" indent="-228600" algn="l" rtl="0">
              <a:lnSpc>
                <a:spcPct val="100000"/>
              </a:lnSpc>
              <a:spcBef>
                <a:spcPts val="1650"/>
              </a:spcBef>
              <a:spcAft>
                <a:spcPts val="0"/>
              </a:spcAft>
              <a:buSzPts val="1400"/>
              <a:buNone/>
            </a:pPr>
            <a:r>
              <a:rPr lang="en-GB" b="1" i="0" u="sng">
                <a:latin typeface="Arial"/>
                <a:ea typeface="Arial"/>
                <a:cs typeface="Arial"/>
                <a:sym typeface="Arial"/>
                <a:hlinkClick r:id="rId3"/>
              </a:rPr>
              <a:t>Advance HE Scotland</a:t>
            </a:r>
            <a:r>
              <a:rPr lang="en-GB" b="0" i="0">
                <a:latin typeface="Arial"/>
                <a:ea typeface="Arial"/>
                <a:cs typeface="Arial"/>
                <a:sym typeface="Arial"/>
              </a:rPr>
              <a:t> defines four common forms of active learning, which can overlap:</a:t>
            </a:r>
            <a:endParaRPr/>
          </a:p>
          <a:p>
            <a:pPr marL="457200" lvl="0" indent="-228600" algn="l" rtl="0">
              <a:lnSpc>
                <a:spcPct val="100000"/>
              </a:lnSpc>
              <a:spcBef>
                <a:spcPts val="1650"/>
              </a:spcBef>
              <a:spcAft>
                <a:spcPts val="0"/>
              </a:spcAft>
              <a:buClr>
                <a:schemeClr val="dk1"/>
              </a:buClr>
              <a:buSzPts val="1400"/>
              <a:buFont typeface="Arial"/>
              <a:buChar char="•"/>
            </a:pPr>
            <a:r>
              <a:rPr lang="en-GB" b="1" i="0">
                <a:latin typeface="Arial"/>
                <a:ea typeface="Arial"/>
                <a:cs typeface="Arial"/>
                <a:sym typeface="Arial"/>
              </a:rPr>
              <a:t>Co-operative Learning:</a:t>
            </a:r>
            <a:r>
              <a:rPr lang="en-GB" b="0" i="0">
                <a:latin typeface="Arial"/>
                <a:ea typeface="Arial"/>
                <a:cs typeface="Arial"/>
                <a:sym typeface="Arial"/>
              </a:rPr>
              <a:t> Students work together in groups or teams to work on a topic. Examples include buzz groups, think-pair-share, snowballing, etc. Student collaboration is considered in more detail in the </a:t>
            </a:r>
            <a:r>
              <a:rPr lang="en-GB" b="1" i="0" u="sng">
                <a:latin typeface="Arial"/>
                <a:ea typeface="Arial"/>
                <a:cs typeface="Arial"/>
                <a:sym typeface="Arial"/>
                <a:hlinkClick r:id="rId4"/>
              </a:rPr>
              <a:t>Collaborative Learning</a:t>
            </a:r>
            <a:r>
              <a:rPr lang="en-GB" b="0" i="0">
                <a:latin typeface="Arial"/>
                <a:ea typeface="Arial"/>
                <a:cs typeface="Arial"/>
                <a:sym typeface="Arial"/>
              </a:rPr>
              <a:t> section.</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Situated Learning:</a:t>
            </a:r>
            <a:r>
              <a:rPr lang="en-GB" b="0" i="0">
                <a:latin typeface="Arial"/>
                <a:ea typeface="Arial"/>
                <a:cs typeface="Arial"/>
                <a:sym typeface="Arial"/>
              </a:rPr>
              <a:t> Focuses on students learning in locations which are authentic to what they are learning. Examples include field trips, work placements, etc.</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Flipped Learning: </a:t>
            </a:r>
            <a:r>
              <a:rPr lang="en-GB" b="0" i="0">
                <a:latin typeface="Arial"/>
                <a:ea typeface="Arial"/>
                <a:cs typeface="Arial"/>
                <a:sym typeface="Arial"/>
              </a:rPr>
              <a:t>This format sees students introduced to the more didactic or introverted elements of learning before a group-based session. This may include watching a lecture-style video or doing some preparatory reading. The contact session then focuses on deepening understanding of this topic by discussing and analysing the topic more deeply together. This often involves digital interventions, which are considered in more detail in the </a:t>
            </a:r>
            <a:r>
              <a:rPr lang="en-GB" b="1" i="0" u="sng">
                <a:latin typeface="Arial"/>
                <a:ea typeface="Arial"/>
                <a:cs typeface="Arial"/>
                <a:sym typeface="Arial"/>
                <a:hlinkClick r:id="rId5"/>
              </a:rPr>
              <a:t>Digital Fluency</a:t>
            </a:r>
            <a:r>
              <a:rPr lang="en-GB" b="0" i="0">
                <a:latin typeface="Arial"/>
                <a:ea typeface="Arial"/>
                <a:cs typeface="Arial"/>
                <a:sym typeface="Arial"/>
              </a:rPr>
              <a:t> section.</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Problem-based Learning:</a:t>
            </a:r>
            <a:r>
              <a:rPr lang="en-GB" b="0" i="0">
                <a:latin typeface="Arial"/>
                <a:ea typeface="Arial"/>
                <a:cs typeface="Arial"/>
                <a:sym typeface="Arial"/>
              </a:rPr>
              <a:t> Usually overlapping with </a:t>
            </a:r>
            <a:r>
              <a:rPr lang="en-GB" b="1" i="0">
                <a:latin typeface="Arial"/>
                <a:ea typeface="Arial"/>
                <a:cs typeface="Arial"/>
                <a:sym typeface="Arial"/>
              </a:rPr>
              <a:t>enquiry-based learning</a:t>
            </a:r>
            <a:r>
              <a:rPr lang="en-GB" b="0" i="0">
                <a:latin typeface="Arial"/>
                <a:ea typeface="Arial"/>
                <a:cs typeface="Arial"/>
                <a:sym typeface="Arial"/>
              </a:rPr>
              <a:t>, this typically sees groups of students investigate a problem or topic. The focus is on the students' enquiry, making this a highly student-focused method.</a:t>
            </a:r>
            <a:endParaRPr/>
          </a:p>
          <a:p>
            <a:pPr marL="457200" lvl="0" indent="-228600" algn="l" rtl="0">
              <a:lnSpc>
                <a:spcPct val="100000"/>
              </a:lnSpc>
              <a:spcBef>
                <a:spcPts val="825"/>
              </a:spcBef>
              <a:spcAft>
                <a:spcPts val="0"/>
              </a:spcAft>
              <a:buSzPts val="1400"/>
              <a:buNone/>
            </a:pPr>
            <a:r>
              <a:rPr lang="en-GB" b="0" i="0">
                <a:latin typeface="Arial"/>
                <a:ea typeface="Arial"/>
                <a:cs typeface="Arial"/>
                <a:sym typeface="Arial"/>
              </a:rPr>
              <a:t>Some resources are:</a:t>
            </a:r>
            <a:endParaRPr/>
          </a:p>
          <a:p>
            <a:pPr marL="457200" lvl="0" indent="-228600" algn="l" rtl="0">
              <a:lnSpc>
                <a:spcPct val="100000"/>
              </a:lnSpc>
              <a:spcBef>
                <a:spcPts val="1650"/>
              </a:spcBef>
              <a:spcAft>
                <a:spcPts val="0"/>
              </a:spcAft>
              <a:buClr>
                <a:schemeClr val="dk1"/>
              </a:buClr>
              <a:buSzPts val="1400"/>
              <a:buFont typeface="Arial"/>
              <a:buChar char="•"/>
            </a:pPr>
            <a:r>
              <a:rPr lang="en-GB" b="1" i="0" u="sng">
                <a:latin typeface="Arial"/>
                <a:ea typeface="Arial"/>
                <a:cs typeface="Arial"/>
                <a:sym typeface="Arial"/>
                <a:hlinkClick r:id="rId3"/>
              </a:rPr>
              <a:t>Advance HE Scotland Thematic Series: Active Learning</a:t>
            </a:r>
            <a:r>
              <a:rPr lang="en-GB" b="0" i="0">
                <a:latin typeface="Arial"/>
                <a:ea typeface="Arial"/>
                <a:cs typeface="Arial"/>
                <a:sym typeface="Arial"/>
              </a:rPr>
              <a:t>: Provides an overview of active learning, including four main strategies. </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6"/>
              </a:rPr>
              <a:t>UCL</a:t>
            </a:r>
            <a:r>
              <a:rPr lang="en-GB" b="0" i="0">
                <a:latin typeface="Arial"/>
                <a:ea typeface="Arial"/>
                <a:cs typeface="Arial"/>
                <a:sym typeface="Arial"/>
              </a:rPr>
              <a:t> and </a:t>
            </a:r>
            <a:r>
              <a:rPr lang="en-GB" b="1" i="0" u="sng">
                <a:latin typeface="Arial"/>
                <a:ea typeface="Arial"/>
                <a:cs typeface="Arial"/>
                <a:sym typeface="Arial"/>
                <a:hlinkClick r:id="rId7"/>
              </a:rPr>
              <a:t>Iowa State University</a:t>
            </a:r>
            <a:r>
              <a:rPr lang="en-GB" b="0" i="0">
                <a:latin typeface="Arial"/>
                <a:ea typeface="Arial"/>
                <a:cs typeface="Arial"/>
                <a:sym typeface="Arial"/>
              </a:rPr>
              <a:t>: Both provide some brief and practical guidance, and top tips, on how to implement active learning.</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8"/>
              </a:rPr>
              <a:t>53 Interesting Things to do in your Seminars and Tutorials</a:t>
            </a:r>
            <a:r>
              <a:rPr lang="en-GB" b="0" i="0">
                <a:latin typeface="Arial"/>
                <a:ea typeface="Arial"/>
                <a:cs typeface="Arial"/>
                <a:sym typeface="Arial"/>
              </a:rPr>
              <a:t>, and </a:t>
            </a:r>
            <a:r>
              <a:rPr lang="en-GB" b="1" i="0" u="sng">
                <a:latin typeface="Arial"/>
                <a:ea typeface="Arial"/>
                <a:cs typeface="Arial"/>
                <a:sym typeface="Arial"/>
                <a:hlinkClick r:id="rId9"/>
              </a:rPr>
              <a:t>53 Interesting Things to do in your Lectures</a:t>
            </a:r>
            <a:r>
              <a:rPr lang="en-GB" b="0" i="0">
                <a:latin typeface="Arial"/>
                <a:ea typeface="Arial"/>
                <a:cs typeface="Arial"/>
                <a:sym typeface="Arial"/>
              </a:rPr>
              <a:t>: Two ebooks giving brief ideas on "interesting" things to try in your teaching; many of them are based on active learning.</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10"/>
              </a:rPr>
              <a:t>Griffith University, Active Learning Design Tool</a:t>
            </a:r>
            <a:r>
              <a:rPr lang="en-GB" b="0" i="0">
                <a:latin typeface="Arial"/>
                <a:ea typeface="Arial"/>
                <a:cs typeface="Arial"/>
                <a:sym typeface="Arial"/>
              </a:rPr>
              <a:t>: A searchable database of learning, teaching and assessment strategies relevant to active learning. Filters can be applied to narrow down options most appropriate to your context.</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11"/>
              </a:rPr>
              <a:t>Active Learning While Physically Distant</a:t>
            </a:r>
            <a:r>
              <a:rPr lang="en-GB" b="0" i="0">
                <a:latin typeface="Arial"/>
                <a:ea typeface="Arial"/>
                <a:cs typeface="Arial"/>
                <a:sym typeface="Arial"/>
              </a:rPr>
              <a:t>: Ideas on how to promote active learning when teaching online.</a:t>
            </a:r>
            <a:endParaRPr/>
          </a:p>
          <a:p>
            <a:pPr marL="0" lvl="0" indent="0" algn="l" rtl="0">
              <a:lnSpc>
                <a:spcPct val="100000"/>
              </a:lnSpc>
              <a:spcBef>
                <a:spcPts val="2325"/>
              </a:spcBef>
              <a:spcAft>
                <a:spcPts val="0"/>
              </a:spcAft>
              <a:buSzPts val="1400"/>
              <a:buNone/>
            </a:pPr>
            <a:endParaRPr/>
          </a:p>
        </p:txBody>
      </p:sp>
      <p:sp>
        <p:nvSpPr>
          <p:cNvPr id="173" name="Google Shape;17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nSpc>
                <a:spcPct val="100000"/>
              </a:lnSpc>
              <a:spcBef>
                <a:spcPts val="0"/>
              </a:spcBef>
              <a:spcAft>
                <a:spcPts val="0"/>
              </a:spcAft>
              <a:buSzPts val="4400"/>
              <a:buNone/>
              <a:defRPr sz="4400" b="1" i="0" u="none" strike="noStrike" cap="none"/>
            </a:lvl1pPr>
            <a:lvl2pPr marR="0" lvl="1"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7" name="Google Shape;8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lnSpc>
                <a:spcPct val="100000"/>
              </a:lnSpc>
              <a:spcBef>
                <a:spcPts val="640"/>
              </a:spcBef>
              <a:spcAft>
                <a:spcPts val="0"/>
              </a:spcAft>
              <a:buClr>
                <a:srgbClr val="333333"/>
              </a:buClr>
              <a:buSzPts val="3200"/>
              <a:buChar char="•"/>
              <a:defRPr sz="3200" i="0" u="none" strike="noStrike" cap="none">
                <a:solidFill>
                  <a:srgbClr val="333333"/>
                </a:solidFill>
              </a:defRPr>
            </a:lvl1pPr>
            <a:lvl2pPr marL="914400" marR="0" lvl="1" indent="-406400" algn="l">
              <a:lnSpc>
                <a:spcPct val="100000"/>
              </a:lnSpc>
              <a:spcBef>
                <a:spcPts val="560"/>
              </a:spcBef>
              <a:spcAft>
                <a:spcPts val="0"/>
              </a:spcAft>
              <a:buClr>
                <a:srgbClr val="333333"/>
              </a:buClr>
              <a:buSzPts val="2800"/>
              <a:buChar char="–"/>
              <a:defRPr sz="2800" i="0" u="none" strike="noStrike" cap="none">
                <a:solidFill>
                  <a:srgbClr val="333333"/>
                </a:solidFill>
              </a:defRPr>
            </a:lvl2pPr>
            <a:lvl3pPr marL="1371600" marR="0" lvl="2" indent="-381000" algn="l">
              <a:lnSpc>
                <a:spcPct val="100000"/>
              </a:lnSpc>
              <a:spcBef>
                <a:spcPts val="480"/>
              </a:spcBef>
              <a:spcAft>
                <a:spcPts val="0"/>
              </a:spcAft>
              <a:buClr>
                <a:srgbClr val="333333"/>
              </a:buClr>
              <a:buSzPts val="2400"/>
              <a:buChar char="•"/>
              <a:defRPr sz="2400" i="0" u="none" strike="noStrike" cap="none">
                <a:solidFill>
                  <a:srgbClr val="333333"/>
                </a:solidFill>
              </a:defRPr>
            </a:lvl3pPr>
            <a:lvl4pPr marL="1828800" marR="0" lvl="3" indent="-355600" algn="l">
              <a:lnSpc>
                <a:spcPct val="100000"/>
              </a:lnSpc>
              <a:spcBef>
                <a:spcPts val="400"/>
              </a:spcBef>
              <a:spcAft>
                <a:spcPts val="0"/>
              </a:spcAft>
              <a:buClr>
                <a:srgbClr val="333333"/>
              </a:buClr>
              <a:buSzPts val="2000"/>
              <a:buChar char="–"/>
              <a:defRPr sz="2000" i="0" u="none" strike="noStrike" cap="none">
                <a:solidFill>
                  <a:srgbClr val="333333"/>
                </a:solidFill>
              </a:defRPr>
            </a:lvl4pPr>
            <a:lvl5pPr marL="2286000" marR="0" lvl="4" indent="-355600" algn="l">
              <a:lnSpc>
                <a:spcPct val="100000"/>
              </a:lnSpc>
              <a:spcBef>
                <a:spcPts val="400"/>
              </a:spcBef>
              <a:spcAft>
                <a:spcPts val="0"/>
              </a:spcAft>
              <a:buClr>
                <a:srgbClr val="333333"/>
              </a:buClr>
              <a:buSzPts val="2000"/>
              <a:buChar char="»"/>
              <a:defRPr sz="2000" i="0" u="none" strike="noStrike" cap="none">
                <a:solidFill>
                  <a:srgbClr val="333333"/>
                </a:solidFill>
              </a:defRPr>
            </a:lvl5pPr>
            <a:lvl6pPr marL="2743200" marR="0" lvl="5" indent="-355600" algn="l">
              <a:lnSpc>
                <a:spcPct val="100000"/>
              </a:lnSpc>
              <a:spcBef>
                <a:spcPts val="400"/>
              </a:spcBef>
              <a:spcAft>
                <a:spcPts val="0"/>
              </a:spcAft>
              <a:buClr>
                <a:srgbClr val="333333"/>
              </a:buClr>
              <a:buSzPts val="2000"/>
              <a:buChar char="•"/>
              <a:defRPr sz="2000" i="0" u="none" strike="noStrike" cap="none">
                <a:solidFill>
                  <a:srgbClr val="333333"/>
                </a:solidFill>
              </a:defRPr>
            </a:lvl6pPr>
            <a:lvl7pPr marL="3200400" marR="0" lvl="6" indent="-355600" algn="l">
              <a:lnSpc>
                <a:spcPct val="100000"/>
              </a:lnSpc>
              <a:spcBef>
                <a:spcPts val="400"/>
              </a:spcBef>
              <a:spcAft>
                <a:spcPts val="0"/>
              </a:spcAft>
              <a:buClr>
                <a:srgbClr val="333333"/>
              </a:buClr>
              <a:buSzPts val="2000"/>
              <a:buChar char="•"/>
              <a:defRPr sz="2000" i="0" u="none" strike="noStrike" cap="none">
                <a:solidFill>
                  <a:srgbClr val="333333"/>
                </a:solidFill>
              </a:defRPr>
            </a:lvl7pPr>
            <a:lvl8pPr marL="3657600" marR="0" lvl="7" indent="-355600" algn="l">
              <a:lnSpc>
                <a:spcPct val="100000"/>
              </a:lnSpc>
              <a:spcBef>
                <a:spcPts val="400"/>
              </a:spcBef>
              <a:spcAft>
                <a:spcPts val="0"/>
              </a:spcAft>
              <a:buClr>
                <a:srgbClr val="333333"/>
              </a:buClr>
              <a:buSzPts val="2000"/>
              <a:buChar char="•"/>
              <a:defRPr sz="2000" i="0" u="none" strike="noStrike" cap="none">
                <a:solidFill>
                  <a:srgbClr val="333333"/>
                </a:solidFill>
              </a:defRPr>
            </a:lvl8pPr>
            <a:lvl9pPr marL="4114800" marR="0" lvl="8" indent="-355600" algn="l">
              <a:lnSpc>
                <a:spcPct val="100000"/>
              </a:lnSpc>
              <a:spcBef>
                <a:spcPts val="400"/>
              </a:spcBef>
              <a:spcAft>
                <a:spcPts val="0"/>
              </a:spcAft>
              <a:buClr>
                <a:srgbClr val="333333"/>
              </a:buClr>
              <a:buSzPts val="2000"/>
              <a:buChar char="•"/>
              <a:defRPr sz="2000" i="0" u="none" strike="noStrike" cap="none">
                <a:solidFill>
                  <a:srgbClr val="33333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5" name="Google Shape;25;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4"/>
        <p:cNvGrpSpPr/>
        <p:nvPr/>
      </p:nvGrpSpPr>
      <p:grpSpPr>
        <a:xfrm>
          <a:off x="0" y="0"/>
          <a:ext cx="0" cy="0"/>
          <a:chOff x="0" y="0"/>
          <a:chExt cx="0" cy="0"/>
        </a:xfrm>
      </p:grpSpPr>
      <p:sp>
        <p:nvSpPr>
          <p:cNvPr id="35" name="Google Shape;35;p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43" name="Google Shape;43;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9" name="Google Shape;49;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0" name="Google Shape;50;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1" name="Google Shape;51;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
          <p:cNvSpPr>
            <a:spLocks noGrp="1"/>
          </p:cNvSpPr>
          <p:nvPr>
            <p:ph type="pic" idx="2"/>
          </p:nvPr>
        </p:nvSpPr>
        <p:spPr>
          <a:xfrm>
            <a:off x="1792288" y="612775"/>
            <a:ext cx="5486400" cy="4114800"/>
          </a:xfrm>
          <a:prstGeom prst="rect">
            <a:avLst/>
          </a:prstGeom>
          <a:noFill/>
          <a:ln>
            <a:noFill/>
          </a:ln>
        </p:spPr>
      </p:sp>
      <p:sp>
        <p:nvSpPr>
          <p:cNvPr id="69" name="Google Shape;69;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0" name="Google Shape;7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
        <p:nvSpPr>
          <p:cNvPr id="15" name="Google Shape;15;p1"/>
          <p:cNvSpPr txBox="1"/>
          <p:nvPr/>
        </p:nvSpPr>
        <p:spPr>
          <a:xfrm>
            <a:off x="4019550" y="63500"/>
            <a:ext cx="1139825" cy="18288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rgbClr val="000000"/>
                </a:solidFill>
                <a:latin typeface="Calibri"/>
                <a:ea typeface="Calibri"/>
                <a:cs typeface="Calibri"/>
                <a:sym typeface="Calibri"/>
              </a:rPr>
              <a:t>Restricted - Other</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bathspa.ac.uk/projects/teaching-expertise-guide/inclusive-teaching/" TargetMode="External"/><Relationship Id="rId5" Type="http://schemas.openxmlformats.org/officeDocument/2006/relationships/hyperlink" Target="https://advance-he.ac.uk/knowledge-hub/framework-student-engagement-through-partnership-0" TargetMode="External"/><Relationship Id="rId4" Type="http://schemas.openxmlformats.org/officeDocument/2006/relationships/hyperlink" Target="https://www.bathspa.ac.uk/student-life/why-bath-spa/graduate-attribut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22314E"/>
              </a:buClr>
              <a:buSzPct val="100000"/>
              <a:buFont typeface="Arial"/>
              <a:buNone/>
            </a:pPr>
            <a:r>
              <a:rPr lang="en-GB" b="1">
                <a:latin typeface="Arial"/>
                <a:ea typeface="Arial"/>
                <a:cs typeface="Arial"/>
                <a:sym typeface="Arial"/>
              </a:rPr>
              <a:t>CPD3</a:t>
            </a:r>
            <a:endParaRPr b="1">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r>
              <a:rPr lang="en-GB" b="1">
                <a:latin typeface="Arial"/>
                <a:ea typeface="Arial"/>
                <a:cs typeface="Arial"/>
                <a:sym typeface="Arial"/>
              </a:rPr>
              <a:t>Education Design Principles &amp; Graduate Attributes</a:t>
            </a:r>
            <a:endParaRPr b="1">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endParaRPr b="1">
              <a:solidFill>
                <a:srgbClr val="22314E"/>
              </a:solidFill>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endParaRPr b="1">
              <a:solidFill>
                <a:srgbClr val="22314E"/>
              </a:solidFill>
              <a:latin typeface="Arial"/>
              <a:ea typeface="Arial"/>
              <a:cs typeface="Arial"/>
              <a:sym typeface="Arial"/>
            </a:endParaRPr>
          </a:p>
        </p:txBody>
      </p:sp>
      <p:sp>
        <p:nvSpPr>
          <p:cNvPr id="93" name="Google Shape;93;p14"/>
          <p:cNvSpPr txBox="1">
            <a:spLocks noGrp="1"/>
          </p:cNvSpPr>
          <p:nvPr>
            <p:ph type="body" idx="1"/>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Aim: 			Education Strategy and Employability</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Duration: 		1.5 hour</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Audience: 		Lecturers, Course Leaders, All</a:t>
            </a:r>
            <a:endParaRPr sz="2000" b="1">
              <a:latin typeface="Arial"/>
              <a:ea typeface="Arial"/>
              <a:cs typeface="Arial"/>
              <a:sym typeface="Arial"/>
            </a:endParaRPr>
          </a:p>
        </p:txBody>
      </p:sp>
      <p:pic>
        <p:nvPicPr>
          <p:cNvPr id="95" name="Google Shape;95;p14"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96" name="Google Shape;96;p14"/>
          <p:cNvSpPr txBox="1"/>
          <p:nvPr/>
        </p:nvSpPr>
        <p:spPr>
          <a:xfrm>
            <a:off x="3442552" y="65278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97" name="Google Shape;97;p14"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98" name="Google Shape;98;p14"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85"/>
        <p:cNvGrpSpPr/>
        <p:nvPr/>
      </p:nvGrpSpPr>
      <p:grpSpPr>
        <a:xfrm>
          <a:off x="0" y="0"/>
          <a:ext cx="0" cy="0"/>
          <a:chOff x="0" y="0"/>
          <a:chExt cx="0" cy="0"/>
        </a:xfrm>
      </p:grpSpPr>
      <p:sp>
        <p:nvSpPr>
          <p:cNvPr id="188" name="Google Shape;188;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Sustainability</a:t>
            </a:r>
            <a:endParaRPr b="1">
              <a:latin typeface="Arial"/>
              <a:ea typeface="Arial"/>
              <a:cs typeface="Arial"/>
              <a:sym typeface="Arial"/>
            </a:endParaRPr>
          </a:p>
        </p:txBody>
      </p:sp>
      <p:sp>
        <p:nvSpPr>
          <p:cNvPr id="190" name="Google Shape;190;p23"/>
          <p:cNvSpPr/>
          <p:nvPr/>
        </p:nvSpPr>
        <p:spPr>
          <a:xfrm>
            <a:off x="457200" y="1596912"/>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SUSTAINABILITY</a:t>
            </a:r>
            <a:endParaRPr/>
          </a:p>
        </p:txBody>
      </p:sp>
      <p:sp>
        <p:nvSpPr>
          <p:cNvPr id="189" name="Google Shape;189;p23"/>
          <p:cNvSpPr txBox="1">
            <a:spLocks noGrp="1"/>
          </p:cNvSpPr>
          <p:nvPr>
            <p:ph type="body" idx="2"/>
          </p:nvPr>
        </p:nvSpPr>
        <p:spPr>
          <a:xfrm>
            <a:off x="3072984" y="1596912"/>
            <a:ext cx="5224933" cy="4525963"/>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teaching and learning activities have identified the UN Sustainable Development Goals that are most relevant to this context.</a:t>
            </a:r>
            <a:endParaRPr sz="2200" i="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Sustainability literacy is embedded within my teaching and learning activities. </a:t>
            </a:r>
            <a:endParaRPr sz="2200">
              <a:latin typeface="Arial"/>
              <a:ea typeface="Arial"/>
              <a:cs typeface="Arial"/>
              <a:sym typeface="Arial"/>
            </a:endParaRPr>
          </a:p>
          <a:p>
            <a:pPr marL="50800" lvl="0" indent="0" algn="l" rtl="0">
              <a:lnSpc>
                <a:spcPct val="100000"/>
              </a:lnSpc>
              <a:spcBef>
                <a:spcPts val="1385"/>
              </a:spcBef>
              <a:spcAft>
                <a:spcPts val="0"/>
              </a:spcAft>
              <a:buSzPts val="3027"/>
              <a:buNone/>
            </a:pPr>
            <a:br>
              <a:rPr lang="en-GB"/>
            </a:br>
            <a:endParaRPr/>
          </a:p>
        </p:txBody>
      </p:sp>
      <p:pic>
        <p:nvPicPr>
          <p:cNvPr id="191" name="Google Shape;191;p23"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92" name="Google Shape;192;p23">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96"/>
        <p:cNvGrpSpPr/>
        <p:nvPr/>
      </p:nvGrpSpPr>
      <p:grpSpPr>
        <a:xfrm>
          <a:off x="0" y="0"/>
          <a:ext cx="0" cy="0"/>
          <a:chOff x="0" y="0"/>
          <a:chExt cx="0" cy="0"/>
        </a:xfrm>
      </p:grpSpPr>
      <p:sp>
        <p:nvSpPr>
          <p:cNvPr id="201" name="Google Shape;201;p24"/>
          <p:cNvSpPr txBox="1">
            <a:spLocks noGrp="1"/>
          </p:cNvSpPr>
          <p:nvPr>
            <p:ph type="title"/>
          </p:nvPr>
        </p:nvSpPr>
        <p:spPr>
          <a:xfrm>
            <a:off x="206477" y="116000"/>
            <a:ext cx="8642555"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None/>
            </a:pPr>
            <a:r>
              <a:rPr lang="en-GB" b="1" dirty="0">
                <a:latin typeface="Arial"/>
                <a:ea typeface="Arial"/>
                <a:cs typeface="Arial"/>
                <a:sym typeface="Arial"/>
              </a:rPr>
              <a:t>Curiosity Driven Pedagogies (1)</a:t>
            </a:r>
            <a:endParaRPr b="1" dirty="0">
              <a:latin typeface="Arial"/>
              <a:ea typeface="Arial"/>
              <a:cs typeface="Arial"/>
              <a:sym typeface="Arial"/>
            </a:endParaRPr>
          </a:p>
        </p:txBody>
      </p:sp>
      <p:sp>
        <p:nvSpPr>
          <p:cNvPr id="199" name="Google Shape;199;p24"/>
          <p:cNvSpPr/>
          <p:nvPr/>
        </p:nvSpPr>
        <p:spPr>
          <a:xfrm>
            <a:off x="1386225" y="1563801"/>
            <a:ext cx="6316164" cy="3322080"/>
          </a:xfrm>
          <a:prstGeom prst="irregularSeal1">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600" b="1"/>
              <a:t>What are you curious about? </a:t>
            </a:r>
            <a:endParaRPr sz="2600" b="1"/>
          </a:p>
        </p:txBody>
      </p:sp>
      <p:pic>
        <p:nvPicPr>
          <p:cNvPr id="200" name="Google Shape;200;p24"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05"/>
        <p:cNvGrpSpPr/>
        <p:nvPr/>
      </p:nvGrpSpPr>
      <p:grpSpPr>
        <a:xfrm>
          <a:off x="0" y="0"/>
          <a:ext cx="0" cy="0"/>
          <a:chOff x="0" y="0"/>
          <a:chExt cx="0" cy="0"/>
        </a:xfrm>
      </p:grpSpPr>
      <p:sp>
        <p:nvSpPr>
          <p:cNvPr id="209" name="Google Shape;209;p25"/>
          <p:cNvSpPr txBox="1">
            <a:spLocks noGrp="1"/>
          </p:cNvSpPr>
          <p:nvPr>
            <p:ph type="title"/>
          </p:nvPr>
        </p:nvSpPr>
        <p:spPr>
          <a:xfrm>
            <a:off x="449705" y="116010"/>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(3)</a:t>
            </a:r>
            <a:endParaRPr b="1" dirty="0"/>
          </a:p>
        </p:txBody>
      </p:sp>
      <p:graphicFrame>
        <p:nvGraphicFramePr>
          <p:cNvPr id="207" name="Google Shape;207;p25"/>
          <p:cNvGraphicFramePr/>
          <p:nvPr/>
        </p:nvGraphicFramePr>
        <p:xfrm>
          <a:off x="524655" y="1409075"/>
          <a:ext cx="7959750" cy="3556400"/>
        </p:xfrm>
        <a:graphic>
          <a:graphicData uri="http://schemas.openxmlformats.org/drawingml/2006/table">
            <a:tbl>
              <a:tblPr firstRow="1" bandRow="1">
                <a:noFill/>
                <a:tableStyleId>{C6965BB4-A8E8-4EC9-8E22-33C5C3175E15}</a:tableStyleId>
              </a:tblPr>
              <a:tblGrid>
                <a:gridCol w="2653250">
                  <a:extLst>
                    <a:ext uri="{9D8B030D-6E8A-4147-A177-3AD203B41FA5}">
                      <a16:colId xmlns:a16="http://schemas.microsoft.com/office/drawing/2014/main" val="20000"/>
                    </a:ext>
                  </a:extLst>
                </a:gridCol>
                <a:gridCol w="2653250">
                  <a:extLst>
                    <a:ext uri="{9D8B030D-6E8A-4147-A177-3AD203B41FA5}">
                      <a16:colId xmlns:a16="http://schemas.microsoft.com/office/drawing/2014/main" val="20001"/>
                    </a:ext>
                  </a:extLst>
                </a:gridCol>
                <a:gridCol w="2653250">
                  <a:extLst>
                    <a:ext uri="{9D8B030D-6E8A-4147-A177-3AD203B41FA5}">
                      <a16:colId xmlns:a16="http://schemas.microsoft.com/office/drawing/2014/main" val="20002"/>
                    </a:ext>
                  </a:extLst>
                </a:gridCol>
              </a:tblGrid>
              <a:tr h="684000">
                <a:tc>
                  <a:txBody>
                    <a:bodyPr/>
                    <a:lstStyle/>
                    <a:p>
                      <a:pPr marL="0" marR="0" lvl="0" indent="0" algn="ctr" rtl="0">
                        <a:lnSpc>
                          <a:spcPct val="100000"/>
                        </a:lnSpc>
                        <a:spcBef>
                          <a:spcPts val="0"/>
                        </a:spcBef>
                        <a:spcAft>
                          <a:spcPts val="0"/>
                        </a:spcAft>
                        <a:buNone/>
                      </a:pPr>
                      <a:r>
                        <a:rPr lang="en-GB" sz="2400" u="none" strike="noStrike" cap="none"/>
                        <a:t>Campus</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Curriculum</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Community</a:t>
                      </a:r>
                      <a:endParaRPr/>
                    </a:p>
                  </a:txBody>
                  <a:tcPr marL="91450" marR="91450" marT="45725" marB="45725"/>
                </a:tc>
                <a:extLst>
                  <a:ext uri="{0D108BD9-81ED-4DB2-BD59-A6C34878D82A}">
                    <a16:rowId xmlns:a16="http://schemas.microsoft.com/office/drawing/2014/main" val="10000"/>
                  </a:ext>
                </a:extLst>
              </a:tr>
              <a:tr h="2872400">
                <a:tc>
                  <a:txBody>
                    <a:bodyPr/>
                    <a:lstStyle/>
                    <a:p>
                      <a:pPr marL="0" marR="0" lvl="0" indent="0" algn="l" rtl="0">
                        <a:lnSpc>
                          <a:spcPct val="100000"/>
                        </a:lnSpc>
                        <a:spcBef>
                          <a:spcPts val="0"/>
                        </a:spcBef>
                        <a:spcAft>
                          <a:spcPts val="0"/>
                        </a:spcAft>
                        <a:buNone/>
                      </a:pPr>
                      <a:endParaRPr sz="2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2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2400" u="none" strike="noStrike" cap="none" dirty="0"/>
                    </a:p>
                  </a:txBody>
                  <a:tcPr marL="91450" marR="91450" marT="45725" marB="45725"/>
                </a:tc>
                <a:extLst>
                  <a:ext uri="{0D108BD9-81ED-4DB2-BD59-A6C34878D82A}">
                    <a16:rowId xmlns:a16="http://schemas.microsoft.com/office/drawing/2014/main" val="10001"/>
                  </a:ext>
                </a:extLst>
              </a:tr>
            </a:tbl>
          </a:graphicData>
        </a:graphic>
      </p:graphicFrame>
      <p:pic>
        <p:nvPicPr>
          <p:cNvPr id="210" name="Google Shape;210;p25"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14"/>
        <p:cNvGrpSpPr/>
        <p:nvPr/>
      </p:nvGrpSpPr>
      <p:grpSpPr>
        <a:xfrm>
          <a:off x="0" y="0"/>
          <a:ext cx="0" cy="0"/>
          <a:chOff x="0" y="0"/>
          <a:chExt cx="0" cy="0"/>
        </a:xfrm>
      </p:grpSpPr>
      <p:sp>
        <p:nvSpPr>
          <p:cNvPr id="217" name="Google Shape;217;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Digital Fluency</a:t>
            </a:r>
            <a:endParaRPr b="1">
              <a:latin typeface="Arial"/>
              <a:ea typeface="Arial"/>
              <a:cs typeface="Arial"/>
              <a:sym typeface="Arial"/>
            </a:endParaRPr>
          </a:p>
        </p:txBody>
      </p:sp>
      <p:sp>
        <p:nvSpPr>
          <p:cNvPr id="219" name="Google Shape;219;p26"/>
          <p:cNvSpPr/>
          <p:nvPr/>
        </p:nvSpPr>
        <p:spPr>
          <a:xfrm>
            <a:off x="457200" y="1596912"/>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DIGITAL FLUENCY</a:t>
            </a:r>
            <a:endParaRPr/>
          </a:p>
        </p:txBody>
      </p:sp>
      <p:sp>
        <p:nvSpPr>
          <p:cNvPr id="218" name="Google Shape;218;p26"/>
          <p:cNvSpPr txBox="1">
            <a:spLocks noGrp="1"/>
          </p:cNvSpPr>
          <p:nvPr>
            <p:ph type="body" idx="2"/>
          </p:nvPr>
        </p:nvSpPr>
        <p:spPr>
          <a:xfrm>
            <a:off x="2959850" y="1596900"/>
            <a:ext cx="61842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students use and experience relevant and appropriate digital technologies.</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students understand the digital competencies they need and are encouraged to continually develop them.</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teaching and learning activities effectively uses the Virtual Learning Environment </a:t>
            </a:r>
            <a:r>
              <a:rPr lang="en-GB" sz="2200">
                <a:solidFill>
                  <a:srgbClr val="3C3C3C"/>
                </a:solidFill>
                <a:latin typeface="Arial"/>
                <a:ea typeface="Arial"/>
                <a:cs typeface="Arial"/>
                <a:sym typeface="Arial"/>
              </a:rPr>
              <a:t>(or equivalent) to provide </a:t>
            </a:r>
            <a:r>
              <a:rPr lang="en-GB" sz="2200" i="0">
                <a:solidFill>
                  <a:srgbClr val="3C3C3C"/>
                </a:solidFill>
                <a:latin typeface="Arial"/>
                <a:ea typeface="Arial"/>
                <a:cs typeface="Arial"/>
                <a:sym typeface="Arial"/>
              </a:rPr>
              <a:t>a coherent and consistent blended learning experience for our students.</a:t>
            </a:r>
            <a:endParaRPr sz="2200">
              <a:latin typeface="Arial"/>
              <a:ea typeface="Arial"/>
              <a:cs typeface="Arial"/>
              <a:sym typeface="Arial"/>
            </a:endParaRPr>
          </a:p>
          <a:p>
            <a:pPr marL="50800" lvl="0" indent="0" algn="l" rtl="0">
              <a:lnSpc>
                <a:spcPct val="100000"/>
              </a:lnSpc>
              <a:spcBef>
                <a:spcPts val="1385"/>
              </a:spcBef>
              <a:spcAft>
                <a:spcPts val="825"/>
              </a:spcAft>
              <a:buSzPts val="3294"/>
              <a:buNone/>
            </a:pPr>
            <a:endParaRPr/>
          </a:p>
        </p:txBody>
      </p:sp>
      <p:pic>
        <p:nvPicPr>
          <p:cNvPr id="220" name="Google Shape;220;p2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21" name="Google Shape;221;p26">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25"/>
        <p:cNvGrpSpPr/>
        <p:nvPr/>
      </p:nvGrpSpPr>
      <p:grpSpPr>
        <a:xfrm>
          <a:off x="0" y="0"/>
          <a:ext cx="0" cy="0"/>
          <a:chOff x="0" y="0"/>
          <a:chExt cx="0" cy="0"/>
        </a:xfrm>
      </p:grpSpPr>
      <p:sp>
        <p:nvSpPr>
          <p:cNvPr id="226" name="Google Shape;226;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dirty="0">
                <a:solidFill>
                  <a:schemeClr val="dk1"/>
                </a:solidFill>
                <a:latin typeface="Arial"/>
                <a:ea typeface="Arial"/>
                <a:cs typeface="Arial"/>
                <a:sym typeface="Arial"/>
              </a:rPr>
              <a:t>Student Profile</a:t>
            </a:r>
            <a:endParaRPr dirty="0">
              <a:solidFill>
                <a:schemeClr val="dk1"/>
              </a:solidFill>
            </a:endParaRPr>
          </a:p>
        </p:txBody>
      </p:sp>
      <p:sp>
        <p:nvSpPr>
          <p:cNvPr id="231" name="Google Shape;231;p27"/>
          <p:cNvSpPr/>
          <p:nvPr/>
        </p:nvSpPr>
        <p:spPr>
          <a:xfrm>
            <a:off x="457250"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400" b="1" i="0" u="none" strike="noStrike" cap="none">
                <a:solidFill>
                  <a:schemeClr val="dk1"/>
                </a:solidFill>
              </a:rPr>
              <a:t>Demographics</a:t>
            </a:r>
            <a:endParaRPr sz="1400" b="1" i="0" u="none" strike="noStrike" cap="none">
              <a:solidFill>
                <a:schemeClr val="dk1"/>
              </a:solidFill>
            </a:endParaRPr>
          </a:p>
        </p:txBody>
      </p:sp>
      <p:sp>
        <p:nvSpPr>
          <p:cNvPr id="232" name="Google Shape;232;p27"/>
          <p:cNvSpPr/>
          <p:nvPr/>
        </p:nvSpPr>
        <p:spPr>
          <a:xfrm>
            <a:off x="3282843"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Motivations and Goals</a:t>
            </a:r>
            <a:endParaRPr b="1"/>
          </a:p>
        </p:txBody>
      </p:sp>
      <p:sp>
        <p:nvSpPr>
          <p:cNvPr id="236" name="Google Shape;236;p27"/>
          <p:cNvSpPr/>
          <p:nvPr/>
        </p:nvSpPr>
        <p:spPr>
          <a:xfrm>
            <a:off x="6044753"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Frustrations and Pains</a:t>
            </a:r>
            <a:endParaRPr b="1"/>
          </a:p>
        </p:txBody>
      </p:sp>
      <p:sp>
        <p:nvSpPr>
          <p:cNvPr id="229" name="Google Shape;229;p27"/>
          <p:cNvSpPr/>
          <p:nvPr/>
        </p:nvSpPr>
        <p:spPr>
          <a:xfrm>
            <a:off x="457250" y="2598835"/>
            <a:ext cx="2593200" cy="27861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Age</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Gender</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Family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Job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Education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Goals</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Personality</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Time availability</a:t>
            </a:r>
            <a:endParaRPr sz="1600"/>
          </a:p>
        </p:txBody>
      </p:sp>
      <p:sp>
        <p:nvSpPr>
          <p:cNvPr id="230" name="Google Shape;230;p27"/>
          <p:cNvSpPr/>
          <p:nvPr/>
        </p:nvSpPr>
        <p:spPr>
          <a:xfrm>
            <a:off x="3275352" y="2598835"/>
            <a:ext cx="2593200" cy="7728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Digital Modes</a:t>
            </a:r>
            <a:endParaRPr b="1"/>
          </a:p>
        </p:txBody>
      </p:sp>
      <p:pic>
        <p:nvPicPr>
          <p:cNvPr id="233" name="Google Shape;233;p27">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275352" y="3638407"/>
            <a:ext cx="914400" cy="914400"/>
          </a:xfrm>
          <a:prstGeom prst="rect">
            <a:avLst/>
          </a:prstGeom>
          <a:noFill/>
          <a:ln>
            <a:noFill/>
          </a:ln>
        </p:spPr>
      </p:pic>
      <p:pic>
        <p:nvPicPr>
          <p:cNvPr id="234" name="Google Shape;234;p2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4114800" y="3586566"/>
            <a:ext cx="914400" cy="914400"/>
          </a:xfrm>
          <a:prstGeom prst="rect">
            <a:avLst/>
          </a:prstGeom>
          <a:noFill/>
          <a:ln>
            <a:noFill/>
          </a:ln>
        </p:spPr>
      </p:pic>
      <p:pic>
        <p:nvPicPr>
          <p:cNvPr id="235" name="Google Shape;235;p27">
            <a:extLst>
              <a:ext uri="{C183D7F6-B498-43B3-948B-1728B52AA6E4}">
                <adec:decorative xmlns:adec="http://schemas.microsoft.com/office/drawing/2017/decorative" val="1"/>
              </a:ext>
            </a:extLst>
          </p:cNvPr>
          <p:cNvPicPr preferRelativeResize="0"/>
          <p:nvPr/>
        </p:nvPicPr>
        <p:blipFill rotWithShape="1">
          <a:blip r:embed="rId6">
            <a:alphaModFix/>
          </a:blip>
          <a:srcRect/>
          <a:stretch/>
        </p:blipFill>
        <p:spPr>
          <a:xfrm>
            <a:off x="4954250" y="3622337"/>
            <a:ext cx="914400" cy="914400"/>
          </a:xfrm>
          <a:prstGeom prst="rect">
            <a:avLst/>
          </a:prstGeom>
          <a:noFill/>
          <a:ln>
            <a:noFill/>
          </a:ln>
        </p:spPr>
      </p:pic>
      <p:sp>
        <p:nvSpPr>
          <p:cNvPr id="237" name="Google Shape;237;p27"/>
          <p:cNvSpPr/>
          <p:nvPr/>
        </p:nvSpPr>
        <p:spPr>
          <a:xfrm>
            <a:off x="3275351" y="4612114"/>
            <a:ext cx="2593200" cy="7728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Monitoring Systems</a:t>
            </a:r>
            <a:endParaRPr b="1"/>
          </a:p>
        </p:txBody>
      </p:sp>
      <p:sp>
        <p:nvSpPr>
          <p:cNvPr id="228" name="Google Shape;228;p27"/>
          <p:cNvSpPr/>
          <p:nvPr/>
        </p:nvSpPr>
        <p:spPr>
          <a:xfrm>
            <a:off x="6093450" y="2598825"/>
            <a:ext cx="2593200" cy="27861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600" b="0" i="0" u="none" strike="noStrike" cap="none" dirty="0">
                <a:solidFill>
                  <a:schemeClr val="dk1"/>
                </a:solidFill>
                <a:latin typeface="Arial"/>
                <a:ea typeface="Arial"/>
                <a:cs typeface="Arial"/>
                <a:sym typeface="Arial"/>
              </a:rPr>
              <a:t>How to engage with students beyond the lecture</a:t>
            </a:r>
            <a:endParaRPr sz="1600" dirty="0"/>
          </a:p>
          <a:p>
            <a:pPr marL="0" marR="0" lvl="0" indent="0" algn="ctr" rtl="0">
              <a:lnSpc>
                <a:spcPct val="100000"/>
              </a:lnSpc>
              <a:spcBef>
                <a:spcPts val="0"/>
              </a:spcBef>
              <a:spcAft>
                <a:spcPts val="0"/>
              </a:spcAft>
              <a:buNone/>
            </a:pPr>
            <a:endParaRPr sz="16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endParaRPr sz="1600" b="0" i="0" u="none" strike="noStrike" cap="none" dirty="0">
              <a:solidFill>
                <a:schemeClr val="dk1"/>
              </a:solidFill>
              <a:latin typeface="Arial"/>
              <a:ea typeface="Arial"/>
              <a:cs typeface="Arial"/>
              <a:sym typeface="Arial"/>
            </a:endParaRPr>
          </a:p>
        </p:txBody>
      </p:sp>
      <p:pic>
        <p:nvPicPr>
          <p:cNvPr id="240" name="Google Shape;240;p27" descr="BSU + Transform-ED + Parter logos"/>
          <p:cNvPicPr preferRelativeResize="0"/>
          <p:nvPr/>
        </p:nvPicPr>
        <p:blipFill>
          <a:blip r:embed="rId7">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45"/>
        <p:cNvGrpSpPr/>
        <p:nvPr/>
      </p:nvGrpSpPr>
      <p:grpSpPr>
        <a:xfrm>
          <a:off x="0" y="0"/>
          <a:ext cx="0" cy="0"/>
          <a:chOff x="0" y="0"/>
          <a:chExt cx="0" cy="0"/>
        </a:xfrm>
      </p:grpSpPr>
      <p:sp>
        <p:nvSpPr>
          <p:cNvPr id="248" name="Google Shape;248;p28"/>
          <p:cNvSpPr txBox="1">
            <a:spLocks noGrp="1"/>
          </p:cNvSpPr>
          <p:nvPr>
            <p:ph type="title"/>
          </p:nvPr>
        </p:nvSpPr>
        <p:spPr>
          <a:xfrm>
            <a:off x="416703"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Inclusive Learning</a:t>
            </a:r>
            <a:endParaRPr b="1">
              <a:latin typeface="Arial"/>
              <a:ea typeface="Arial"/>
              <a:cs typeface="Arial"/>
              <a:sym typeface="Arial"/>
            </a:endParaRPr>
          </a:p>
        </p:txBody>
      </p:sp>
      <p:sp>
        <p:nvSpPr>
          <p:cNvPr id="249" name="Google Shape;249;p28"/>
          <p:cNvSpPr txBox="1">
            <a:spLocks noGrp="1"/>
          </p:cNvSpPr>
          <p:nvPr>
            <p:ph type="body" idx="2"/>
          </p:nvPr>
        </p:nvSpPr>
        <p:spPr>
          <a:xfrm>
            <a:off x="416703" y="1507274"/>
            <a:ext cx="50067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My teaching, learning and assessment materials and activities are inclusive and accessible</a:t>
            </a:r>
            <a:endParaRPr sz="2200" b="0" i="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My teaching and learning activities draw on a diversity of contributors to the discipline.</a:t>
            </a:r>
            <a:endParaRPr sz="2200"/>
          </a:p>
          <a:p>
            <a:pPr marL="50800" lvl="0" indent="0" algn="l" rtl="0">
              <a:lnSpc>
                <a:spcPct val="100000"/>
              </a:lnSpc>
              <a:spcBef>
                <a:spcPts val="1385"/>
              </a:spcBef>
              <a:spcAft>
                <a:spcPts val="825"/>
              </a:spcAft>
              <a:buSzPts val="2800"/>
              <a:buNone/>
            </a:pPr>
            <a:endParaRPr/>
          </a:p>
        </p:txBody>
      </p:sp>
      <p:sp>
        <p:nvSpPr>
          <p:cNvPr id="250" name="Google Shape;250;p28"/>
          <p:cNvSpPr txBox="1"/>
          <p:nvPr/>
        </p:nvSpPr>
        <p:spPr>
          <a:xfrm>
            <a:off x="5868397" y="1507275"/>
            <a:ext cx="2556600" cy="10773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t>Top Tip</a:t>
            </a:r>
            <a:endParaRPr sz="1600" b="1"/>
          </a:p>
          <a:p>
            <a:pPr marL="0" marR="0" lvl="0" indent="0" algn="l" rtl="0">
              <a:lnSpc>
                <a:spcPct val="100000"/>
              </a:lnSpc>
              <a:spcBef>
                <a:spcPts val="0"/>
              </a:spcBef>
              <a:spcAft>
                <a:spcPts val="0"/>
              </a:spcAft>
              <a:buNone/>
            </a:pPr>
            <a:r>
              <a:rPr lang="en-GB" sz="1600" b="0" i="0" u="none" strike="noStrike" cap="none">
                <a:latin typeface="Arial"/>
                <a:ea typeface="Arial"/>
                <a:cs typeface="Arial"/>
                <a:sym typeface="Arial"/>
              </a:rPr>
              <a:t>Activate the Accessibility </a:t>
            </a:r>
            <a:endParaRPr sz="1600"/>
          </a:p>
          <a:p>
            <a:pPr marL="0" marR="0" lvl="0" indent="0" algn="l" rtl="0">
              <a:lnSpc>
                <a:spcPct val="100000"/>
              </a:lnSpc>
              <a:spcBef>
                <a:spcPts val="0"/>
              </a:spcBef>
              <a:spcAft>
                <a:spcPts val="0"/>
              </a:spcAft>
              <a:buNone/>
            </a:pPr>
            <a:r>
              <a:rPr lang="en-GB" sz="1600" b="0" i="0" u="none" strike="noStrike" cap="none">
                <a:latin typeface="Arial"/>
                <a:ea typeface="Arial"/>
                <a:cs typeface="Arial"/>
                <a:sym typeface="Arial"/>
              </a:rPr>
              <a:t>Function in your PowerPoint</a:t>
            </a:r>
            <a:endParaRPr sz="1600"/>
          </a:p>
        </p:txBody>
      </p:sp>
      <p:sp>
        <p:nvSpPr>
          <p:cNvPr id="251" name="Google Shape;251;p28"/>
          <p:cNvSpPr/>
          <p:nvPr/>
        </p:nvSpPr>
        <p:spPr>
          <a:xfrm>
            <a:off x="5730628" y="3242165"/>
            <a:ext cx="3108600" cy="1056300"/>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INCLUSIVE TEACHING</a:t>
            </a:r>
            <a:endParaRPr b="1"/>
          </a:p>
        </p:txBody>
      </p:sp>
      <p:pic>
        <p:nvPicPr>
          <p:cNvPr id="252" name="Google Shape;252;p28"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53" name="Google Shape;253;p28"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57"/>
        <p:cNvGrpSpPr/>
        <p:nvPr/>
      </p:nvGrpSpPr>
      <p:grpSpPr>
        <a:xfrm>
          <a:off x="0" y="0"/>
          <a:ext cx="0" cy="0"/>
          <a:chOff x="0" y="0"/>
          <a:chExt cx="0" cy="0"/>
        </a:xfrm>
      </p:grpSpPr>
      <p:sp>
        <p:nvSpPr>
          <p:cNvPr id="260" name="Google Shape;260;p29"/>
          <p:cNvSpPr txBox="1">
            <a:spLocks noGrp="1"/>
          </p:cNvSpPr>
          <p:nvPr>
            <p:ph type="title"/>
          </p:nvPr>
        </p:nvSpPr>
        <p:spPr>
          <a:xfrm>
            <a:off x="324176"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Collaborative Learning</a:t>
            </a:r>
            <a:endParaRPr b="1">
              <a:latin typeface="Arial"/>
              <a:ea typeface="Arial"/>
              <a:cs typeface="Arial"/>
              <a:sym typeface="Arial"/>
            </a:endParaRPr>
          </a:p>
        </p:txBody>
      </p:sp>
      <p:sp>
        <p:nvSpPr>
          <p:cNvPr id="261" name="Google Shape;261;p29"/>
          <p:cNvSpPr txBox="1">
            <a:spLocks noGrp="1"/>
          </p:cNvSpPr>
          <p:nvPr>
            <p:ph type="body" idx="2"/>
          </p:nvPr>
        </p:nvSpPr>
        <p:spPr>
          <a:xfrm>
            <a:off x="324176" y="1596912"/>
            <a:ext cx="48324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My students are supported and enabled to participate in collaborative learning</a:t>
            </a:r>
            <a:endParaRPr sz="220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My students have opportunities to collaborate with staff to co-create their learning.</a:t>
            </a:r>
            <a:endParaRPr sz="2200"/>
          </a:p>
          <a:p>
            <a:pPr marL="50800" lvl="0" indent="0" algn="l" rtl="0">
              <a:lnSpc>
                <a:spcPct val="100000"/>
              </a:lnSpc>
              <a:spcBef>
                <a:spcPts val="1385"/>
              </a:spcBef>
              <a:spcAft>
                <a:spcPts val="825"/>
              </a:spcAft>
              <a:buSzPts val="2800"/>
              <a:buNone/>
            </a:pPr>
            <a:endParaRPr/>
          </a:p>
        </p:txBody>
      </p:sp>
      <p:sp>
        <p:nvSpPr>
          <p:cNvPr id="262" name="Google Shape;262;p29"/>
          <p:cNvSpPr txBox="1"/>
          <p:nvPr/>
        </p:nvSpPr>
        <p:spPr>
          <a:xfrm>
            <a:off x="5909562" y="1692764"/>
            <a:ext cx="2529900" cy="13236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solidFill>
                  <a:srgbClr val="000000"/>
                </a:solidFill>
              </a:rPr>
              <a:t>Top Tip</a:t>
            </a:r>
            <a:endParaRPr sz="1600" b="1"/>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Check the 8 things which a tutor should decide for group work assessment</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See link in the notes</a:t>
            </a:r>
            <a:endParaRPr sz="1600"/>
          </a:p>
        </p:txBody>
      </p:sp>
      <p:sp>
        <p:nvSpPr>
          <p:cNvPr id="263" name="Google Shape;263;p29"/>
          <p:cNvSpPr/>
          <p:nvPr/>
        </p:nvSpPr>
        <p:spPr>
          <a:xfrm>
            <a:off x="5711250" y="3429000"/>
            <a:ext cx="3108600" cy="789600"/>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COLLABORATIVE LEARNING</a:t>
            </a:r>
            <a:endParaRPr b="1"/>
          </a:p>
        </p:txBody>
      </p:sp>
      <p:pic>
        <p:nvPicPr>
          <p:cNvPr id="264" name="Google Shape;264;p29"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65" name="Google Shape;265;p29"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69"/>
        <p:cNvGrpSpPr/>
        <p:nvPr/>
      </p:nvGrpSpPr>
      <p:grpSpPr>
        <a:xfrm>
          <a:off x="0" y="0"/>
          <a:ext cx="0" cy="0"/>
          <a:chOff x="0" y="0"/>
          <a:chExt cx="0" cy="0"/>
        </a:xfrm>
      </p:grpSpPr>
      <p:sp>
        <p:nvSpPr>
          <p:cNvPr id="272" name="Google Shape;272;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Curiosity Driven Pedagogies (2)</a:t>
            </a:r>
            <a:endParaRPr b="1" dirty="0">
              <a:latin typeface="Arial"/>
              <a:ea typeface="Arial"/>
              <a:cs typeface="Arial"/>
              <a:sym typeface="Arial"/>
            </a:endParaRPr>
          </a:p>
        </p:txBody>
      </p:sp>
      <p:sp>
        <p:nvSpPr>
          <p:cNvPr id="273" name="Google Shape;273;p30"/>
          <p:cNvSpPr txBox="1">
            <a:spLocks noGrp="1"/>
          </p:cNvSpPr>
          <p:nvPr>
            <p:ph type="body" idx="2"/>
          </p:nvPr>
        </p:nvSpPr>
        <p:spPr>
          <a:xfrm>
            <a:off x="457200" y="1507275"/>
            <a:ext cx="48324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I take an evidence-informed and scholarly approach to developing my curricula and teaching practices.</a:t>
            </a:r>
            <a:endParaRPr sz="2200"/>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I am supported in developing my expertise for teaching in Higher Education.</a:t>
            </a:r>
            <a:endParaRPr sz="2200"/>
          </a:p>
          <a:p>
            <a:pPr marL="50800" lvl="0" indent="0" algn="l" rtl="0">
              <a:lnSpc>
                <a:spcPct val="100000"/>
              </a:lnSpc>
              <a:spcBef>
                <a:spcPts val="1385"/>
              </a:spcBef>
              <a:spcAft>
                <a:spcPts val="825"/>
              </a:spcAft>
              <a:buSzPts val="2800"/>
              <a:buNone/>
            </a:pPr>
            <a:endParaRPr/>
          </a:p>
        </p:txBody>
      </p:sp>
      <p:sp>
        <p:nvSpPr>
          <p:cNvPr id="274" name="Google Shape;274;p30"/>
          <p:cNvSpPr txBox="1"/>
          <p:nvPr/>
        </p:nvSpPr>
        <p:spPr>
          <a:xfrm>
            <a:off x="6097645" y="1507284"/>
            <a:ext cx="2335800" cy="13236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solidFill>
                  <a:srgbClr val="000000"/>
                </a:solidFill>
              </a:rPr>
              <a:t>Top tip</a:t>
            </a:r>
            <a:endParaRPr sz="1600" b="1"/>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Get involved with the </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Learning and Teaching </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Annual Conference at BSU</a:t>
            </a:r>
            <a:endParaRPr sz="1600"/>
          </a:p>
        </p:txBody>
      </p:sp>
      <p:sp>
        <p:nvSpPr>
          <p:cNvPr id="275" name="Google Shape;275;p30"/>
          <p:cNvSpPr/>
          <p:nvPr/>
        </p:nvSpPr>
        <p:spPr>
          <a:xfrm>
            <a:off x="5711252" y="4019904"/>
            <a:ext cx="3108572" cy="1056183"/>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solidFill>
                  <a:schemeClr val="dk1"/>
                </a:solidFill>
              </a:rPr>
              <a:t>CURIOSITY DRIVEN PEDAGOGIES</a:t>
            </a:r>
            <a:endParaRPr b="1">
              <a:solidFill>
                <a:schemeClr val="dk1"/>
              </a:solidFill>
            </a:endParaRPr>
          </a:p>
        </p:txBody>
      </p:sp>
      <p:pic>
        <p:nvPicPr>
          <p:cNvPr id="276" name="Google Shape;276;p30"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81"/>
        <p:cNvGrpSpPr/>
        <p:nvPr/>
      </p:nvGrpSpPr>
      <p:grpSpPr>
        <a:xfrm>
          <a:off x="0" y="0"/>
          <a:ext cx="0" cy="0"/>
          <a:chOff x="0" y="0"/>
          <a:chExt cx="0" cy="0"/>
        </a:xfrm>
      </p:grpSpPr>
      <p:sp>
        <p:nvSpPr>
          <p:cNvPr id="282" name="Google Shape;282;p31"/>
          <p:cNvSpPr txBox="1">
            <a:spLocks noGrp="1"/>
          </p:cNvSpPr>
          <p:nvPr>
            <p:ph type="title"/>
          </p:nvPr>
        </p:nvSpPr>
        <p:spPr>
          <a:xfrm>
            <a:off x="405700" y="188425"/>
            <a:ext cx="4485600" cy="2437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Summary</a:t>
            </a:r>
            <a:endParaRPr/>
          </a:p>
        </p:txBody>
      </p:sp>
      <p:sp>
        <p:nvSpPr>
          <p:cNvPr id="283" name="Google Shape;283;p31"/>
          <p:cNvSpPr txBox="1">
            <a:spLocks noGrp="1"/>
          </p:cNvSpPr>
          <p:nvPr>
            <p:ph type="body" idx="1"/>
          </p:nvPr>
        </p:nvSpPr>
        <p:spPr>
          <a:xfrm>
            <a:off x="457200" y="1828800"/>
            <a:ext cx="8229600" cy="36885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4 Principles: Connectivity, Creativity, Sustainability and Digital Fluency</a:t>
            </a: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3 enablers: Inclusivity, Collaboration and Curiosity Driven pedagogies</a:t>
            </a: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Graduate Attributes are flexible</a:t>
            </a: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Knowing your students</a:t>
            </a:r>
            <a:endParaRPr sz="2200">
              <a:latin typeface="Arial"/>
              <a:ea typeface="Arial"/>
              <a:cs typeface="Arial"/>
              <a:sym typeface="Arial"/>
            </a:endParaRPr>
          </a:p>
        </p:txBody>
      </p:sp>
      <p:pic>
        <p:nvPicPr>
          <p:cNvPr id="285" name="Google Shape;285;p31"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286" name="Google Shape;286;p31"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90"/>
        <p:cNvGrpSpPr/>
        <p:nvPr/>
      </p:nvGrpSpPr>
      <p:grpSpPr>
        <a:xfrm>
          <a:off x="0" y="0"/>
          <a:ext cx="0" cy="0"/>
          <a:chOff x="0" y="0"/>
          <a:chExt cx="0" cy="0"/>
        </a:xfrm>
      </p:grpSpPr>
      <p:sp>
        <p:nvSpPr>
          <p:cNvPr id="291" name="Google Shape;291;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292" name="Google Shape;292;p32"/>
          <p:cNvSpPr txBox="1">
            <a:spLocks noGrp="1"/>
          </p:cNvSpPr>
          <p:nvPr>
            <p:ph type="body" idx="1"/>
          </p:nvPr>
        </p:nvSpPr>
        <p:spPr>
          <a:xfrm>
            <a:off x="490650" y="2821963"/>
            <a:ext cx="8169900" cy="914400"/>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360"/>
              </a:spcBef>
              <a:spcAft>
                <a:spcPts val="0"/>
              </a:spcAft>
              <a:buSzPts val="1800"/>
              <a:buNone/>
            </a:pPr>
            <a:r>
              <a:rPr lang="en-GB" sz="2200">
                <a:latin typeface="Arial"/>
                <a:ea typeface="Arial"/>
                <a:cs typeface="Arial"/>
                <a:sym typeface="Arial"/>
              </a:rPr>
              <a:t>Choose one of these principles and try to apply it to your students</a:t>
            </a:r>
            <a:endParaRPr sz="2200">
              <a:latin typeface="Arial"/>
              <a:ea typeface="Arial"/>
              <a:cs typeface="Arial"/>
              <a:sym typeface="Arial"/>
            </a:endParaRPr>
          </a:p>
        </p:txBody>
      </p:sp>
      <p:pic>
        <p:nvPicPr>
          <p:cNvPr id="295" name="Google Shape;295;p32">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8213972" y="-12"/>
            <a:ext cx="914400" cy="914400"/>
          </a:xfrm>
          <a:prstGeom prst="rect">
            <a:avLst/>
          </a:prstGeom>
          <a:noFill/>
          <a:ln>
            <a:noFill/>
          </a:ln>
        </p:spPr>
      </p:pic>
      <p:pic>
        <p:nvPicPr>
          <p:cNvPr id="296" name="Google Shape;296;p32"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297" name="Google Shape;297;p32">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12550"/>
            <a:ext cx="9151200" cy="1245450"/>
          </a:xfrm>
          <a:prstGeom prst="rect">
            <a:avLst/>
          </a:prstGeom>
          <a:noFill/>
          <a:ln>
            <a:noFill/>
          </a:ln>
        </p:spPr>
      </p:pic>
      <p:sp>
        <p:nvSpPr>
          <p:cNvPr id="293" name="Google Shape;293;p32"/>
          <p:cNvSpPr/>
          <p:nvPr/>
        </p:nvSpPr>
        <p:spPr>
          <a:xfrm>
            <a:off x="8457150" y="644217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19</a:t>
            </a:fld>
            <a:endParaRPr sz="1200" b="0" i="0" u="none" strike="noStrike" cap="none" dirty="0">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p>
        </p:txBody>
      </p:sp>
      <p:sp>
        <p:nvSpPr>
          <p:cNvPr id="104" name="Google Shape;104;p15"/>
          <p:cNvSpPr txBox="1">
            <a:spLocks noGrp="1"/>
          </p:cNvSpPr>
          <p:nvPr>
            <p:ph type="body" idx="1"/>
          </p:nvPr>
        </p:nvSpPr>
        <p:spPr>
          <a:xfrm>
            <a:off x="457200" y="1476783"/>
            <a:ext cx="8229600" cy="3633000"/>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R</a:t>
            </a:r>
            <a:r>
              <a:rPr lang="en-GB" sz="2200" i="0" u="none" strike="noStrike" dirty="0">
                <a:solidFill>
                  <a:srgbClr val="000000"/>
                </a:solidFill>
                <a:latin typeface="Arial"/>
                <a:ea typeface="Arial"/>
                <a:cs typeface="Arial"/>
                <a:sym typeface="Arial"/>
              </a:rPr>
              <a:t>eflect about the educational design principles of BSU and how the </a:t>
            </a:r>
            <a:r>
              <a:rPr lang="en-GB" sz="2200" dirty="0">
                <a:solidFill>
                  <a:srgbClr val="000000"/>
                </a:solidFill>
                <a:latin typeface="Arial"/>
                <a:ea typeface="Arial"/>
                <a:cs typeface="Arial"/>
                <a:sym typeface="Arial"/>
              </a:rPr>
              <a:t>educational partners</a:t>
            </a:r>
            <a:r>
              <a:rPr lang="en-GB" sz="2200" i="0" u="none" strike="noStrike" dirty="0">
                <a:solidFill>
                  <a:srgbClr val="000000"/>
                </a:solidFill>
                <a:latin typeface="Arial"/>
                <a:ea typeface="Arial"/>
                <a:cs typeface="Arial"/>
                <a:sym typeface="Arial"/>
              </a:rPr>
              <a:t> adapts, understands and develop them through their own education strategy and corporate plan.</a:t>
            </a:r>
            <a:endParaRPr sz="2200" i="0" u="none" strike="noStrike" dirty="0">
              <a:solidFill>
                <a:srgbClr val="000000"/>
              </a:solidFill>
              <a:latin typeface="Arial"/>
              <a:ea typeface="Arial"/>
              <a:cs typeface="Arial"/>
              <a:sym typeface="Arial"/>
            </a:endParaRPr>
          </a:p>
          <a:p>
            <a:pPr marL="914400" lvl="0" indent="-457200" algn="l" rtl="0">
              <a:lnSpc>
                <a:spcPct val="100000"/>
              </a:lnSpc>
              <a:spcBef>
                <a:spcPts val="360"/>
              </a:spcBef>
              <a:spcAft>
                <a:spcPts val="0"/>
              </a:spcAft>
              <a:buFont typeface="+mj-lt"/>
              <a:buAutoNum type="arabicPeriod"/>
            </a:pPr>
            <a:endParaRPr sz="2200" dirty="0">
              <a:solidFill>
                <a:srgbClr val="000000"/>
              </a:solidFill>
              <a:latin typeface="Arial"/>
              <a:ea typeface="Arial"/>
              <a:cs typeface="Arial"/>
              <a:sym typeface="Arial"/>
            </a:endParaRPr>
          </a:p>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F</a:t>
            </a:r>
            <a:r>
              <a:rPr lang="en-GB" sz="2200" i="0" u="none" strike="noStrike" dirty="0">
                <a:solidFill>
                  <a:srgbClr val="000000"/>
                </a:solidFill>
                <a:latin typeface="Arial"/>
                <a:ea typeface="Arial"/>
                <a:cs typeface="Arial"/>
                <a:sym typeface="Arial"/>
              </a:rPr>
              <a:t>ind common aspects in the consideration of employability and the graduate attributes presented in BSU and adapted to ed</a:t>
            </a:r>
            <a:r>
              <a:rPr lang="en-GB" sz="2200" dirty="0">
                <a:solidFill>
                  <a:srgbClr val="000000"/>
                </a:solidFill>
                <a:latin typeface="Arial"/>
                <a:ea typeface="Arial"/>
                <a:cs typeface="Arial"/>
                <a:sym typeface="Arial"/>
              </a:rPr>
              <a:t>ucational partners, </a:t>
            </a:r>
            <a:r>
              <a:rPr lang="en-GB" sz="2200" i="0" u="none" strike="noStrike" dirty="0">
                <a:solidFill>
                  <a:srgbClr val="000000"/>
                </a:solidFill>
                <a:latin typeface="Arial"/>
                <a:ea typeface="Arial"/>
                <a:cs typeface="Arial"/>
                <a:sym typeface="Arial"/>
              </a:rPr>
              <a:t>students’ profile and demographic.</a:t>
            </a:r>
            <a:endParaRPr sz="2200" i="0" u="none" strike="noStrike" dirty="0">
              <a:solidFill>
                <a:srgbClr val="000000"/>
              </a:solidFill>
              <a:latin typeface="Arial"/>
              <a:ea typeface="Arial"/>
              <a:cs typeface="Arial"/>
              <a:sym typeface="Arial"/>
            </a:endParaRPr>
          </a:p>
          <a:p>
            <a:pPr marL="914400" lvl="0" indent="-457200" algn="l" rtl="0">
              <a:lnSpc>
                <a:spcPct val="100000"/>
              </a:lnSpc>
              <a:spcBef>
                <a:spcPts val="360"/>
              </a:spcBef>
              <a:spcAft>
                <a:spcPts val="0"/>
              </a:spcAft>
              <a:buFont typeface="+mj-lt"/>
              <a:buAutoNum type="arabicPeriod"/>
            </a:pPr>
            <a:endParaRPr sz="2200" dirty="0">
              <a:solidFill>
                <a:srgbClr val="000000"/>
              </a:solidFill>
              <a:latin typeface="Arial"/>
              <a:ea typeface="Arial"/>
              <a:cs typeface="Arial"/>
              <a:sym typeface="Arial"/>
            </a:endParaRPr>
          </a:p>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A</a:t>
            </a:r>
            <a:r>
              <a:rPr lang="en-GB" sz="2200" i="0" u="none" strike="noStrike" dirty="0">
                <a:solidFill>
                  <a:srgbClr val="000000"/>
                </a:solidFill>
                <a:latin typeface="Arial"/>
                <a:ea typeface="Arial"/>
                <a:cs typeface="Arial"/>
                <a:sym typeface="Arial"/>
              </a:rPr>
              <a:t>ctivate </a:t>
            </a:r>
            <a:r>
              <a:rPr lang="en-GB" sz="2200" dirty="0">
                <a:solidFill>
                  <a:srgbClr val="000000"/>
                </a:solidFill>
                <a:latin typeface="Arial"/>
                <a:ea typeface="Arial"/>
                <a:cs typeface="Arial"/>
                <a:sym typeface="Arial"/>
              </a:rPr>
              <a:t>educational design principles</a:t>
            </a:r>
            <a:r>
              <a:rPr lang="en-GB" sz="2200" i="0" u="none" strike="noStrike" dirty="0">
                <a:solidFill>
                  <a:srgbClr val="000000"/>
                </a:solidFill>
                <a:latin typeface="Arial"/>
                <a:ea typeface="Arial"/>
                <a:cs typeface="Arial"/>
                <a:sym typeface="Arial"/>
              </a:rPr>
              <a:t> applied to the </a:t>
            </a:r>
            <a:r>
              <a:rPr lang="en-GB" sz="2200" dirty="0">
                <a:solidFill>
                  <a:srgbClr val="000000"/>
                </a:solidFill>
                <a:latin typeface="Arial"/>
                <a:ea typeface="Arial"/>
                <a:cs typeface="Arial"/>
                <a:sym typeface="Arial"/>
              </a:rPr>
              <a:t>educational partner</a:t>
            </a:r>
            <a:r>
              <a:rPr lang="en-GB" sz="2200" i="0" u="none" strike="noStrike" dirty="0">
                <a:solidFill>
                  <a:srgbClr val="000000"/>
                </a:solidFill>
                <a:latin typeface="Arial"/>
                <a:ea typeface="Arial"/>
                <a:cs typeface="Arial"/>
                <a:sym typeface="Arial"/>
              </a:rPr>
              <a:t> students’ demographic and student’s profile.</a:t>
            </a:r>
            <a:endParaRPr sz="22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None/>
            </a:pPr>
            <a:endParaRPr sz="2000" dirty="0">
              <a:latin typeface="Arial"/>
              <a:ea typeface="Arial"/>
              <a:cs typeface="Arial"/>
              <a:sym typeface="Arial"/>
            </a:endParaRPr>
          </a:p>
        </p:txBody>
      </p:sp>
      <p:pic>
        <p:nvPicPr>
          <p:cNvPr id="106" name="Google Shape;106;p15"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07" name="Google Shape;107;p15"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301"/>
        <p:cNvGrpSpPr/>
        <p:nvPr/>
      </p:nvGrpSpPr>
      <p:grpSpPr>
        <a:xfrm>
          <a:off x="0" y="0"/>
          <a:ext cx="0" cy="0"/>
          <a:chOff x="0" y="0"/>
          <a:chExt cx="0" cy="0"/>
        </a:xfrm>
      </p:grpSpPr>
      <p:sp>
        <p:nvSpPr>
          <p:cNvPr id="302" name="Google Shape;302;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Resources</a:t>
            </a:r>
            <a:endParaRPr b="1">
              <a:latin typeface="Arial"/>
              <a:ea typeface="Arial"/>
              <a:cs typeface="Arial"/>
              <a:sym typeface="Arial"/>
            </a:endParaRPr>
          </a:p>
        </p:txBody>
      </p:sp>
      <p:sp>
        <p:nvSpPr>
          <p:cNvPr id="303" name="Google Shape;303;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30200" algn="l" rtl="0">
              <a:lnSpc>
                <a:spcPct val="100000"/>
              </a:lnSpc>
              <a:spcBef>
                <a:spcPts val="360"/>
              </a:spcBef>
              <a:spcAft>
                <a:spcPts val="0"/>
              </a:spcAft>
              <a:buClr>
                <a:schemeClr val="dk1"/>
              </a:buClr>
              <a:buSzPts val="1600"/>
              <a:buChar char="•"/>
            </a:pPr>
            <a:r>
              <a:rPr lang="en-GB" sz="2200" u="sng">
                <a:solidFill>
                  <a:schemeClr val="hlink"/>
                </a:solidFill>
                <a:latin typeface="Arial"/>
                <a:ea typeface="Arial"/>
                <a:cs typeface="Arial"/>
                <a:sym typeface="Arial"/>
                <a:hlinkClick r:id="rId4"/>
              </a:rPr>
              <a:t>https://www.bathspa.ac.uk/student-life/why-bath-spa/graduate-attributes/</a:t>
            </a:r>
            <a:endParaRPr sz="2200">
              <a:latin typeface="Arial"/>
              <a:ea typeface="Arial"/>
              <a:cs typeface="Arial"/>
              <a:sym typeface="Arial"/>
            </a:endParaRPr>
          </a:p>
          <a:p>
            <a:pPr marL="457200" lvl="0" indent="-330200" algn="l" rtl="0">
              <a:lnSpc>
                <a:spcPct val="100000"/>
              </a:lnSpc>
              <a:spcBef>
                <a:spcPts val="360"/>
              </a:spcBef>
              <a:spcAft>
                <a:spcPts val="0"/>
              </a:spcAft>
              <a:buClr>
                <a:schemeClr val="dk1"/>
              </a:buClr>
              <a:buSzPts val="1600"/>
              <a:buChar char="•"/>
            </a:pPr>
            <a:r>
              <a:rPr lang="en-GB" sz="2200" u="sng">
                <a:solidFill>
                  <a:schemeClr val="hlink"/>
                </a:solidFill>
                <a:latin typeface="Arial"/>
                <a:ea typeface="Arial"/>
                <a:cs typeface="Arial"/>
                <a:sym typeface="Arial"/>
                <a:hlinkClick r:id="rId5"/>
              </a:rPr>
              <a:t>https://advance-he.ac.uk/knowledge-hub/framework-student-engagement-through-partnership-0</a:t>
            </a:r>
            <a:endParaRPr sz="2200">
              <a:latin typeface="Arial"/>
              <a:ea typeface="Arial"/>
              <a:cs typeface="Arial"/>
              <a:sym typeface="Arial"/>
            </a:endParaRPr>
          </a:p>
          <a:p>
            <a:pPr marL="457200" lvl="0" indent="-330200" algn="l" rtl="0">
              <a:lnSpc>
                <a:spcPct val="100000"/>
              </a:lnSpc>
              <a:spcBef>
                <a:spcPts val="360"/>
              </a:spcBef>
              <a:spcAft>
                <a:spcPts val="0"/>
              </a:spcAft>
              <a:buClr>
                <a:schemeClr val="dk1"/>
              </a:buClr>
              <a:buSzPts val="1600"/>
              <a:buChar char="•"/>
            </a:pPr>
            <a:r>
              <a:rPr lang="en-GB" sz="2200" u="sng">
                <a:solidFill>
                  <a:schemeClr val="hlink"/>
                </a:solidFill>
                <a:latin typeface="Arial"/>
                <a:ea typeface="Arial"/>
                <a:cs typeface="Arial"/>
                <a:sym typeface="Arial"/>
                <a:hlinkClick r:id="rId6"/>
              </a:rPr>
              <a:t>https://www.bathspa.ac.uk/projects/teaching-expertise-guide/inclusive-teaching/</a:t>
            </a:r>
            <a:endParaRPr sz="2200">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a:p>
        </p:txBody>
      </p:sp>
      <p:sp>
        <p:nvSpPr>
          <p:cNvPr id="304" name="Google Shape;304;p33"/>
          <p:cNvSpPr/>
          <p:nvPr/>
        </p:nvSpPr>
        <p:spPr>
          <a:xfrm>
            <a:off x="8413722" y="624834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20</a:t>
            </a:fld>
            <a:endParaRPr sz="1200" b="0" i="0" u="none" strike="noStrike" cap="none">
              <a:solidFill>
                <a:srgbClr val="2F3951"/>
              </a:solidFill>
              <a:latin typeface="Arial"/>
              <a:ea typeface="Arial"/>
              <a:cs typeface="Arial"/>
              <a:sym typeface="Arial"/>
            </a:endParaRPr>
          </a:p>
        </p:txBody>
      </p:sp>
      <p:pic>
        <p:nvPicPr>
          <p:cNvPr id="306" name="Google Shape;306;p33" descr="BSU + Transform-ED + Parter logos&#10;"/>
          <p:cNvPicPr preferRelativeResize="0"/>
          <p:nvPr/>
        </p:nvPicPr>
        <p:blipFill rotWithShape="1">
          <a:blip r:embed="rId7">
            <a:alphaModFix/>
          </a:blip>
          <a:srcRect r="517"/>
          <a:stretch/>
        </p:blipFill>
        <p:spPr>
          <a:xfrm>
            <a:off x="0" y="5643925"/>
            <a:ext cx="9151200" cy="1245450"/>
          </a:xfrm>
          <a:prstGeom prst="rect">
            <a:avLst/>
          </a:prstGeom>
          <a:noFill/>
          <a:ln>
            <a:noFill/>
          </a:ln>
        </p:spPr>
      </p:pic>
      <p:pic>
        <p:nvPicPr>
          <p:cNvPr id="307" name="Google Shape;307;p33" descr="BSU + Transform-ED + Partner logos&#10;"/>
          <p:cNvPicPr preferRelativeResize="0"/>
          <p:nvPr/>
        </p:nvPicPr>
        <p:blipFill rotWithShape="1">
          <a:blip r:embed="rId7">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457200" y="404668"/>
            <a:ext cx="8229600" cy="944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Content</a:t>
            </a:r>
            <a:endParaRPr/>
          </a:p>
        </p:txBody>
      </p:sp>
      <p:sp>
        <p:nvSpPr>
          <p:cNvPr id="113" name="Google Shape;113;p16"/>
          <p:cNvSpPr txBox="1">
            <a:spLocks noGrp="1"/>
          </p:cNvSpPr>
          <p:nvPr>
            <p:ph type="body" idx="1"/>
          </p:nvPr>
        </p:nvSpPr>
        <p:spPr>
          <a:xfrm>
            <a:off x="457200" y="1924656"/>
            <a:ext cx="8229600" cy="3592800"/>
          </a:xfrm>
          <a:prstGeom prst="rect">
            <a:avLst/>
          </a:prstGeom>
          <a:noFill/>
          <a:ln>
            <a:noFill/>
          </a:ln>
        </p:spPr>
        <p:txBody>
          <a:bodyPr spcFirstLastPara="1" wrap="square" lIns="91425" tIns="45700" rIns="91425" bIns="45700" anchor="t" anchorCtr="0">
            <a:normAutofit/>
          </a:bodyPr>
          <a:lstStyle/>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BSU Education Design Principles and Enablers</a:t>
            </a:r>
            <a:endParaRPr sz="2200" dirty="0">
              <a:latin typeface="Arial"/>
              <a:ea typeface="Arial"/>
              <a:cs typeface="Arial"/>
              <a:sym typeface="Arial"/>
            </a:endParaRPr>
          </a:p>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Graduate Attributes</a:t>
            </a:r>
            <a:endParaRPr sz="2200" dirty="0"/>
          </a:p>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Interactive exercises for the integration of BSU Education Design Principles and Enablers</a:t>
            </a:r>
            <a:endParaRPr sz="2200" dirty="0"/>
          </a:p>
        </p:txBody>
      </p:sp>
      <p:pic>
        <p:nvPicPr>
          <p:cNvPr id="115" name="Google Shape;115;p1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20"/>
        <p:cNvGrpSpPr/>
        <p:nvPr/>
      </p:nvGrpSpPr>
      <p:grpSpPr>
        <a:xfrm>
          <a:off x="0" y="0"/>
          <a:ext cx="0" cy="0"/>
          <a:chOff x="0" y="0"/>
          <a:chExt cx="0" cy="0"/>
        </a:xfrm>
      </p:grpSpPr>
      <p:sp>
        <p:nvSpPr>
          <p:cNvPr id="122" name="Google Shape;122;p17"/>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Education Design Principles</a:t>
            </a:r>
            <a:endParaRPr b="1"/>
          </a:p>
        </p:txBody>
      </p:sp>
      <p:sp>
        <p:nvSpPr>
          <p:cNvPr id="123" name="Google Shape;123;p17"/>
          <p:cNvSpPr/>
          <p:nvPr/>
        </p:nvSpPr>
        <p:spPr>
          <a:xfrm>
            <a:off x="628338" y="1717000"/>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CONNECTIVITY</a:t>
            </a:r>
            <a:endParaRPr sz="1500" b="1"/>
          </a:p>
        </p:txBody>
      </p:sp>
      <p:sp>
        <p:nvSpPr>
          <p:cNvPr id="126" name="Google Shape;126;p17"/>
          <p:cNvSpPr/>
          <p:nvPr/>
        </p:nvSpPr>
        <p:spPr>
          <a:xfrm>
            <a:off x="2914337" y="1717000"/>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CREATIVITY</a:t>
            </a:r>
            <a:endParaRPr sz="1500" b="1"/>
          </a:p>
        </p:txBody>
      </p:sp>
      <p:sp>
        <p:nvSpPr>
          <p:cNvPr id="124" name="Google Shape;124;p17"/>
          <p:cNvSpPr/>
          <p:nvPr/>
        </p:nvSpPr>
        <p:spPr>
          <a:xfrm>
            <a:off x="628337" y="3520688"/>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SUSTAINABILITY</a:t>
            </a:r>
            <a:endParaRPr sz="1500" b="1"/>
          </a:p>
        </p:txBody>
      </p:sp>
      <p:sp>
        <p:nvSpPr>
          <p:cNvPr id="125" name="Google Shape;125;p17"/>
          <p:cNvSpPr/>
          <p:nvPr/>
        </p:nvSpPr>
        <p:spPr>
          <a:xfrm>
            <a:off x="2914337" y="3520688"/>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DIGITAL FLUENCY</a:t>
            </a:r>
            <a:endParaRPr sz="1500" b="1"/>
          </a:p>
        </p:txBody>
      </p:sp>
      <p:sp>
        <p:nvSpPr>
          <p:cNvPr id="127" name="Google Shape;127;p17"/>
          <p:cNvSpPr/>
          <p:nvPr/>
        </p:nvSpPr>
        <p:spPr>
          <a:xfrm>
            <a:off x="5461926" y="1591127"/>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INCLUSIVE TEACHING</a:t>
            </a:r>
            <a:endParaRPr b="1"/>
          </a:p>
        </p:txBody>
      </p:sp>
      <p:sp>
        <p:nvSpPr>
          <p:cNvPr id="128" name="Google Shape;128;p17"/>
          <p:cNvSpPr/>
          <p:nvPr/>
        </p:nvSpPr>
        <p:spPr>
          <a:xfrm>
            <a:off x="5482652" y="2841531"/>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COLLABORATIVE LEARNING</a:t>
            </a:r>
            <a:endParaRPr b="1"/>
          </a:p>
        </p:txBody>
      </p:sp>
      <p:sp>
        <p:nvSpPr>
          <p:cNvPr id="129" name="Google Shape;129;p17"/>
          <p:cNvSpPr/>
          <p:nvPr/>
        </p:nvSpPr>
        <p:spPr>
          <a:xfrm>
            <a:off x="5482652" y="4091954"/>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CURIOSITY DRIVEN PEDAGOGIES</a:t>
            </a:r>
            <a:endParaRPr b="1"/>
          </a:p>
        </p:txBody>
      </p:sp>
      <p:pic>
        <p:nvPicPr>
          <p:cNvPr id="130" name="Google Shape;130;p17"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35"/>
        <p:cNvGrpSpPr/>
        <p:nvPr/>
      </p:nvGrpSpPr>
      <p:grpSpPr>
        <a:xfrm>
          <a:off x="0" y="0"/>
          <a:ext cx="0" cy="0"/>
          <a:chOff x="0" y="0"/>
          <a:chExt cx="0" cy="0"/>
        </a:xfrm>
      </p:grpSpPr>
      <p:sp>
        <p:nvSpPr>
          <p:cNvPr id="138" name="Google Shape;138;p18"/>
          <p:cNvSpPr txBox="1">
            <a:spLocks noGrp="1"/>
          </p:cNvSpPr>
          <p:nvPr>
            <p:ph type="title"/>
          </p:nvPr>
        </p:nvSpPr>
        <p:spPr>
          <a:xfrm>
            <a:off x="449705" y="116010"/>
            <a:ext cx="5928111"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(1)</a:t>
            </a:r>
            <a:endParaRPr b="1" dirty="0">
              <a:latin typeface="Arial"/>
              <a:ea typeface="Arial"/>
              <a:cs typeface="Arial"/>
              <a:sym typeface="Arial"/>
            </a:endParaRPr>
          </a:p>
        </p:txBody>
      </p:sp>
      <p:sp>
        <p:nvSpPr>
          <p:cNvPr id="137" name="Google Shape;137;p18"/>
          <p:cNvSpPr txBox="1">
            <a:spLocks noGrp="1"/>
          </p:cNvSpPr>
          <p:nvPr>
            <p:ph type="body" idx="1"/>
          </p:nvPr>
        </p:nvSpPr>
        <p:spPr>
          <a:xfrm>
            <a:off x="449700" y="2528850"/>
            <a:ext cx="8424900" cy="12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480"/>
              </a:spcBef>
              <a:spcAft>
                <a:spcPts val="0"/>
              </a:spcAft>
              <a:buClr>
                <a:srgbClr val="22314E"/>
              </a:buClr>
              <a:buSzPts val="2400"/>
              <a:buNone/>
            </a:pPr>
            <a:r>
              <a:rPr lang="en-GB" sz="3000">
                <a:latin typeface="Arial"/>
                <a:ea typeface="Arial"/>
                <a:cs typeface="Arial"/>
                <a:sym typeface="Arial"/>
              </a:rPr>
              <a:t>What elements of these </a:t>
            </a:r>
            <a:r>
              <a:rPr lang="en-GB" sz="3000" b="1">
                <a:latin typeface="Arial"/>
                <a:ea typeface="Arial"/>
                <a:cs typeface="Arial"/>
                <a:sym typeface="Arial"/>
              </a:rPr>
              <a:t>seven education design principles</a:t>
            </a:r>
            <a:r>
              <a:rPr lang="en-GB" sz="3000">
                <a:latin typeface="Arial"/>
                <a:ea typeface="Arial"/>
                <a:cs typeface="Arial"/>
                <a:sym typeface="Arial"/>
              </a:rPr>
              <a:t> are already operating in your institution?</a:t>
            </a:r>
            <a:endParaRPr sz="3000">
              <a:solidFill>
                <a:srgbClr val="22314E"/>
              </a:solidFill>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endParaRPr>
              <a:solidFill>
                <a:srgbClr val="22314E"/>
              </a:solidFill>
              <a:latin typeface="Arial"/>
              <a:ea typeface="Arial"/>
              <a:cs typeface="Arial"/>
              <a:sym typeface="Arial"/>
            </a:endParaRPr>
          </a:p>
        </p:txBody>
      </p:sp>
      <p:pic>
        <p:nvPicPr>
          <p:cNvPr id="139" name="Google Shape;139;p18"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40" name="Google Shape;140;p18">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8" name="Google Shape;148;p19"/>
          <p:cNvSpPr txBox="1">
            <a:spLocks noGrp="1"/>
          </p:cNvSpPr>
          <p:nvPr>
            <p:ph type="title"/>
          </p:nvPr>
        </p:nvSpPr>
        <p:spPr>
          <a:xfrm>
            <a:off x="449705" y="116010"/>
            <a:ext cx="5928111"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(2)</a:t>
            </a:r>
            <a:endParaRPr b="1" dirty="0"/>
          </a:p>
        </p:txBody>
      </p:sp>
      <p:graphicFrame>
        <p:nvGraphicFramePr>
          <p:cNvPr id="146" name="Google Shape;146;p19"/>
          <p:cNvGraphicFramePr/>
          <p:nvPr/>
        </p:nvGraphicFramePr>
        <p:xfrm>
          <a:off x="535465" y="1417229"/>
          <a:ext cx="7965300" cy="3376800"/>
        </p:xfrm>
        <a:graphic>
          <a:graphicData uri="http://schemas.openxmlformats.org/drawingml/2006/table">
            <a:tbl>
              <a:tblPr firstRow="1" bandRow="1">
                <a:noFill/>
                <a:tableStyleId>{C6965BB4-A8E8-4EC9-8E22-33C5C3175E15}</a:tableStyleId>
              </a:tblPr>
              <a:tblGrid>
                <a:gridCol w="3982650">
                  <a:extLst>
                    <a:ext uri="{9D8B030D-6E8A-4147-A177-3AD203B41FA5}">
                      <a16:colId xmlns:a16="http://schemas.microsoft.com/office/drawing/2014/main" val="20000"/>
                    </a:ext>
                  </a:extLst>
                </a:gridCol>
                <a:gridCol w="3982650">
                  <a:extLst>
                    <a:ext uri="{9D8B030D-6E8A-4147-A177-3AD203B41FA5}">
                      <a16:colId xmlns:a16="http://schemas.microsoft.com/office/drawing/2014/main" val="20001"/>
                    </a:ext>
                  </a:extLst>
                </a:gridCol>
              </a:tblGrid>
              <a:tr h="621000">
                <a:tc>
                  <a:txBody>
                    <a:bodyPr/>
                    <a:lstStyle/>
                    <a:p>
                      <a:pPr marL="0" marR="0" lvl="0" indent="0" algn="ctr" rtl="0">
                        <a:lnSpc>
                          <a:spcPct val="100000"/>
                        </a:lnSpc>
                        <a:spcBef>
                          <a:spcPts val="0"/>
                        </a:spcBef>
                        <a:spcAft>
                          <a:spcPts val="0"/>
                        </a:spcAft>
                        <a:buNone/>
                      </a:pPr>
                      <a:r>
                        <a:rPr lang="en-GB" sz="2400" u="none" strike="noStrike" cap="none"/>
                        <a:t>BSU</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Your institution</a:t>
                      </a:r>
                      <a:endParaRPr/>
                    </a:p>
                  </a:txBody>
                  <a:tcPr marL="91450" marR="91450" marT="45725" marB="45725"/>
                </a:tc>
                <a:extLst>
                  <a:ext uri="{0D108BD9-81ED-4DB2-BD59-A6C34878D82A}">
                    <a16:rowId xmlns:a16="http://schemas.microsoft.com/office/drawing/2014/main" val="10000"/>
                  </a:ext>
                </a:extLst>
              </a:tr>
              <a:tr h="1377900">
                <a:tc>
                  <a:txBody>
                    <a:bodyPr/>
                    <a:lstStyle/>
                    <a:p>
                      <a:pPr marL="0" marR="0" lvl="0" indent="0" algn="l" rtl="0">
                        <a:lnSpc>
                          <a:spcPct val="100000"/>
                        </a:lnSpc>
                        <a:spcBef>
                          <a:spcPts val="0"/>
                        </a:spcBef>
                        <a:spcAft>
                          <a:spcPts val="0"/>
                        </a:spcAft>
                        <a:buNone/>
                      </a:pPr>
                      <a:r>
                        <a:rPr lang="en-GB" sz="2200" u="none" strike="noStrike" cap="none"/>
                        <a:t>Active Learning</a:t>
                      </a:r>
                      <a:endParaRPr sz="2200"/>
                    </a:p>
                  </a:txBody>
                  <a:tcPr marL="91450" marR="91450" marT="45725" marB="45725"/>
                </a:tc>
                <a:tc>
                  <a:txBody>
                    <a:bodyPr/>
                    <a:lstStyle/>
                    <a:p>
                      <a:pPr marL="0" marR="0" lvl="0" indent="0" algn="l" rtl="0">
                        <a:lnSpc>
                          <a:spcPct val="100000"/>
                        </a:lnSpc>
                        <a:spcBef>
                          <a:spcPts val="0"/>
                        </a:spcBef>
                        <a:spcAft>
                          <a:spcPts val="0"/>
                        </a:spcAft>
                        <a:buNone/>
                      </a:pPr>
                      <a:endParaRPr sz="2200" u="none" strike="noStrike" cap="none"/>
                    </a:p>
                  </a:txBody>
                  <a:tcPr marL="91450" marR="91450" marT="45725" marB="45725"/>
                </a:tc>
                <a:extLst>
                  <a:ext uri="{0D108BD9-81ED-4DB2-BD59-A6C34878D82A}">
                    <a16:rowId xmlns:a16="http://schemas.microsoft.com/office/drawing/2014/main" val="10001"/>
                  </a:ext>
                </a:extLst>
              </a:tr>
              <a:tr h="1377900">
                <a:tc>
                  <a:txBody>
                    <a:bodyPr/>
                    <a:lstStyle/>
                    <a:p>
                      <a:pPr marL="0" marR="0" lvl="0" indent="0" algn="l" rtl="0">
                        <a:lnSpc>
                          <a:spcPct val="100000"/>
                        </a:lnSpc>
                        <a:spcBef>
                          <a:spcPts val="0"/>
                        </a:spcBef>
                        <a:spcAft>
                          <a:spcPts val="0"/>
                        </a:spcAft>
                        <a:buNone/>
                      </a:pPr>
                      <a:r>
                        <a:rPr lang="en-GB" sz="2200" u="none" strike="noStrike" cap="none"/>
                        <a:t>Problem Based learning</a:t>
                      </a:r>
                      <a:endParaRPr sz="2200"/>
                    </a:p>
                  </a:txBody>
                  <a:tcPr marL="91450" marR="91450" marT="45725" marB="45725"/>
                </a:tc>
                <a:tc>
                  <a:txBody>
                    <a:bodyPr/>
                    <a:lstStyle/>
                    <a:p>
                      <a:pPr marL="0" marR="0" lvl="0" indent="0" algn="l" rtl="0">
                        <a:lnSpc>
                          <a:spcPct val="100000"/>
                        </a:lnSpc>
                        <a:spcBef>
                          <a:spcPts val="0"/>
                        </a:spcBef>
                        <a:spcAft>
                          <a:spcPts val="0"/>
                        </a:spcAft>
                        <a:buNone/>
                      </a:pPr>
                      <a:endParaRPr sz="2200" u="none" strike="noStrike" cap="none" dirty="0"/>
                    </a:p>
                  </a:txBody>
                  <a:tcPr marL="91450" marR="91450" marT="45725" marB="45725"/>
                </a:tc>
                <a:extLst>
                  <a:ext uri="{0D108BD9-81ED-4DB2-BD59-A6C34878D82A}">
                    <a16:rowId xmlns:a16="http://schemas.microsoft.com/office/drawing/2014/main" val="10002"/>
                  </a:ext>
                </a:extLst>
              </a:tr>
            </a:tbl>
          </a:graphicData>
        </a:graphic>
      </p:graphicFrame>
      <p:pic>
        <p:nvPicPr>
          <p:cNvPr id="149" name="Google Shape;149;p19"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54"/>
        <p:cNvGrpSpPr/>
        <p:nvPr/>
      </p:nvGrpSpPr>
      <p:grpSpPr>
        <a:xfrm>
          <a:off x="0" y="0"/>
          <a:ext cx="0" cy="0"/>
          <a:chOff x="0" y="0"/>
          <a:chExt cx="0" cy="0"/>
        </a:xfrm>
      </p:grpSpPr>
      <p:sp>
        <p:nvSpPr>
          <p:cNvPr id="157" name="Google Shape;157;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Connectivity</a:t>
            </a:r>
            <a:endParaRPr b="1">
              <a:latin typeface="Arial"/>
              <a:ea typeface="Arial"/>
              <a:cs typeface="Arial"/>
              <a:sym typeface="Arial"/>
            </a:endParaRPr>
          </a:p>
        </p:txBody>
      </p:sp>
      <p:sp>
        <p:nvSpPr>
          <p:cNvPr id="159" name="Google Shape;159;p20"/>
          <p:cNvSpPr/>
          <p:nvPr/>
        </p:nvSpPr>
        <p:spPr>
          <a:xfrm>
            <a:off x="457200" y="1693889"/>
            <a:ext cx="2011500" cy="18888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CONNECTIVITY</a:t>
            </a:r>
            <a:endParaRPr/>
          </a:p>
        </p:txBody>
      </p:sp>
      <p:sp>
        <p:nvSpPr>
          <p:cNvPr id="158" name="Google Shape;158;p20"/>
          <p:cNvSpPr txBox="1">
            <a:spLocks noGrp="1"/>
          </p:cNvSpPr>
          <p:nvPr>
            <p:ph type="body" idx="2"/>
          </p:nvPr>
        </p:nvSpPr>
        <p:spPr>
          <a:xfrm>
            <a:off x="3237875" y="1596903"/>
            <a:ext cx="5060100" cy="3483000"/>
          </a:xfrm>
          <a:prstGeom prst="rect">
            <a:avLst/>
          </a:prstGeom>
          <a:noFill/>
          <a:ln>
            <a:noFill/>
          </a:ln>
        </p:spPr>
        <p:txBody>
          <a:bodyPr spcFirstLastPara="1" wrap="square" lIns="91425" tIns="45700" rIns="91425" bIns="45700" anchor="t" anchorCtr="0">
            <a:normAutofit lnSpcReduction="10000"/>
          </a:bodyPr>
          <a:lstStyle/>
          <a:p>
            <a:pPr marL="457200" lvl="0" indent="-368300" algn="l" rtl="0">
              <a:lnSpc>
                <a:spcPct val="100000"/>
              </a:lnSpc>
              <a:spcBef>
                <a:spcPts val="560"/>
              </a:spcBef>
              <a:spcAft>
                <a:spcPts val="0"/>
              </a:spcAft>
              <a:buSzPts val="2200"/>
              <a:buFont typeface="Arial"/>
              <a:buChar char="•"/>
            </a:pPr>
            <a:r>
              <a:rPr lang="en-GB" sz="2200" b="0" i="0" dirty="0">
                <a:solidFill>
                  <a:schemeClr val="tx1"/>
                </a:solidFill>
                <a:latin typeface="Arial"/>
                <a:ea typeface="Arial"/>
                <a:cs typeface="Arial"/>
                <a:sym typeface="Arial"/>
              </a:rPr>
              <a:t>My students are connected with their future careers through developing their academic and employability skills.</a:t>
            </a:r>
            <a:endParaRPr sz="2200" dirty="0">
              <a:solidFill>
                <a:schemeClr val="tx1"/>
              </a:solidFill>
            </a:endParaRPr>
          </a:p>
          <a:p>
            <a:pPr marL="457200" lvl="0" indent="-368300" algn="l" rtl="0">
              <a:lnSpc>
                <a:spcPct val="100000"/>
              </a:lnSpc>
              <a:spcBef>
                <a:spcPts val="1385"/>
              </a:spcBef>
              <a:spcAft>
                <a:spcPts val="825"/>
              </a:spcAft>
              <a:buSzPts val="2200"/>
              <a:buFont typeface="Arial"/>
              <a:buChar char="•"/>
            </a:pPr>
            <a:r>
              <a:rPr lang="en-GB" sz="2200" b="0" i="0" dirty="0">
                <a:solidFill>
                  <a:schemeClr val="tx1"/>
                </a:solidFill>
                <a:latin typeface="Arial"/>
                <a:ea typeface="Arial"/>
                <a:cs typeface="Arial"/>
                <a:sym typeface="Arial"/>
              </a:rPr>
              <a:t>My teaching and learning activities make the most of connections with research, professional practice and/or knowledge exchange activities.</a:t>
            </a:r>
            <a:br>
              <a:rPr lang="en-GB" sz="2200" dirty="0"/>
            </a:br>
            <a:endParaRPr sz="2200" dirty="0"/>
          </a:p>
        </p:txBody>
      </p:sp>
      <p:pic>
        <p:nvPicPr>
          <p:cNvPr id="160" name="Google Shape;160;p20"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61" name="Google Shape;161;p20">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5"/>
        <p:cNvGrpSpPr/>
        <p:nvPr/>
      </p:nvGrpSpPr>
      <p:grpSpPr>
        <a:xfrm>
          <a:off x="0" y="0"/>
          <a:ext cx="0" cy="0"/>
          <a:chOff x="0" y="0"/>
          <a:chExt cx="0" cy="0"/>
        </a:xfrm>
      </p:grpSpPr>
      <p:sp>
        <p:nvSpPr>
          <p:cNvPr id="169" name="Google Shape;169;p21"/>
          <p:cNvSpPr txBox="1">
            <a:spLocks noGrp="1"/>
          </p:cNvSpPr>
          <p:nvPr>
            <p:ph type="title"/>
          </p:nvPr>
        </p:nvSpPr>
        <p:spPr>
          <a:xfrm>
            <a:off x="449705" y="116010"/>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Graduate Attributes</a:t>
            </a:r>
            <a:endParaRPr b="1">
              <a:latin typeface="Arial"/>
              <a:ea typeface="Arial"/>
              <a:cs typeface="Arial"/>
              <a:sym typeface="Arial"/>
            </a:endParaRPr>
          </a:p>
        </p:txBody>
      </p:sp>
      <p:graphicFrame>
        <p:nvGraphicFramePr>
          <p:cNvPr id="167" name="Google Shape;167;p21"/>
          <p:cNvGraphicFramePr/>
          <p:nvPr/>
        </p:nvGraphicFramePr>
        <p:xfrm>
          <a:off x="607089" y="1220186"/>
          <a:ext cx="7929800" cy="4074750"/>
        </p:xfrm>
        <a:graphic>
          <a:graphicData uri="http://schemas.openxmlformats.org/drawingml/2006/table">
            <a:tbl>
              <a:tblPr firstRow="1" bandRow="1">
                <a:noFill/>
                <a:tableStyleId>{C6965BB4-A8E8-4EC9-8E22-33C5C3175E15}</a:tableStyleId>
              </a:tblPr>
              <a:tblGrid>
                <a:gridCol w="3964900">
                  <a:extLst>
                    <a:ext uri="{9D8B030D-6E8A-4147-A177-3AD203B41FA5}">
                      <a16:colId xmlns:a16="http://schemas.microsoft.com/office/drawing/2014/main" val="20000"/>
                    </a:ext>
                  </a:extLst>
                </a:gridCol>
                <a:gridCol w="3964900">
                  <a:extLst>
                    <a:ext uri="{9D8B030D-6E8A-4147-A177-3AD203B41FA5}">
                      <a16:colId xmlns:a16="http://schemas.microsoft.com/office/drawing/2014/main" val="20001"/>
                    </a:ext>
                  </a:extLst>
                </a:gridCol>
              </a:tblGrid>
              <a:tr h="399150">
                <a:tc>
                  <a:txBody>
                    <a:bodyPr/>
                    <a:lstStyle/>
                    <a:p>
                      <a:pPr marL="0" marR="0" lvl="0" indent="0" algn="l" rtl="0">
                        <a:lnSpc>
                          <a:spcPct val="100000"/>
                        </a:lnSpc>
                        <a:spcBef>
                          <a:spcPts val="0"/>
                        </a:spcBef>
                        <a:spcAft>
                          <a:spcPts val="0"/>
                        </a:spcAft>
                        <a:buNone/>
                      </a:pPr>
                      <a:r>
                        <a:rPr lang="en-GB" sz="1600" u="none" strike="noStrike" cap="none"/>
                        <a:t>BSU</a:t>
                      </a:r>
                      <a:endParaRPr sz="1600"/>
                    </a:p>
                  </a:txBody>
                  <a:tcPr marL="91450" marR="91450" marT="45725" marB="45725"/>
                </a:tc>
                <a:tc>
                  <a:txBody>
                    <a:bodyPr/>
                    <a:lstStyle/>
                    <a:p>
                      <a:pPr marL="0" marR="0" lvl="0" indent="0" algn="l" rtl="0">
                        <a:lnSpc>
                          <a:spcPct val="100000"/>
                        </a:lnSpc>
                        <a:spcBef>
                          <a:spcPts val="0"/>
                        </a:spcBef>
                        <a:spcAft>
                          <a:spcPts val="0"/>
                        </a:spcAft>
                        <a:buNone/>
                      </a:pPr>
                      <a:r>
                        <a:rPr lang="en-GB" sz="1600" u="none" strike="noStrike" cap="none"/>
                        <a:t>Educational Partner</a:t>
                      </a:r>
                      <a:endParaRPr sz="1600"/>
                    </a:p>
                  </a:txBody>
                  <a:tcPr marL="91450" marR="91450" marT="45725" marB="45725"/>
                </a:tc>
                <a:extLst>
                  <a:ext uri="{0D108BD9-81ED-4DB2-BD59-A6C34878D82A}">
                    <a16:rowId xmlns:a16="http://schemas.microsoft.com/office/drawing/2014/main" val="10000"/>
                  </a:ext>
                </a:extLst>
              </a:tr>
              <a:tr h="399150">
                <a:tc>
                  <a:txBody>
                    <a:bodyPr/>
                    <a:lstStyle/>
                    <a:p>
                      <a:pPr marL="0" marR="0" lvl="0" indent="0" algn="l" rtl="0">
                        <a:lnSpc>
                          <a:spcPct val="100000"/>
                        </a:lnSpc>
                        <a:spcBef>
                          <a:spcPts val="0"/>
                        </a:spcBef>
                        <a:spcAft>
                          <a:spcPts val="0"/>
                        </a:spcAft>
                        <a:buNone/>
                      </a:pPr>
                      <a:r>
                        <a:rPr lang="en-GB" sz="1600" u="none" strike="noStrike" cap="none"/>
                        <a:t>Confidently Self-Aware</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1"/>
                  </a:ext>
                </a:extLst>
              </a:tr>
              <a:tr h="373950">
                <a:tc>
                  <a:txBody>
                    <a:bodyPr/>
                    <a:lstStyle/>
                    <a:p>
                      <a:pPr marL="0" marR="0" lvl="0" indent="0" algn="l" rtl="0">
                        <a:lnSpc>
                          <a:spcPct val="100000"/>
                        </a:lnSpc>
                        <a:spcBef>
                          <a:spcPts val="0"/>
                        </a:spcBef>
                        <a:spcAft>
                          <a:spcPts val="0"/>
                        </a:spcAft>
                        <a:buNone/>
                      </a:pPr>
                      <a:r>
                        <a:rPr lang="en-GB" sz="1600" u="none" strike="noStrike" cap="none"/>
                        <a:t>Emotionally Attuned</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2"/>
                  </a:ext>
                </a:extLst>
              </a:tr>
              <a:tr h="375700">
                <a:tc>
                  <a:txBody>
                    <a:bodyPr/>
                    <a:lstStyle/>
                    <a:p>
                      <a:pPr marL="0" marR="0" lvl="0" indent="0" algn="l" rtl="0">
                        <a:lnSpc>
                          <a:spcPct val="100000"/>
                        </a:lnSpc>
                        <a:spcBef>
                          <a:spcPts val="0"/>
                        </a:spcBef>
                        <a:spcAft>
                          <a:spcPts val="0"/>
                        </a:spcAft>
                        <a:buNone/>
                      </a:pPr>
                      <a:r>
                        <a:rPr lang="en-GB" sz="1600" u="none" strike="noStrike" cap="none"/>
                        <a:t>Inclusive Collaborator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3"/>
                  </a:ext>
                </a:extLst>
              </a:tr>
              <a:tr h="355700">
                <a:tc>
                  <a:txBody>
                    <a:bodyPr/>
                    <a:lstStyle/>
                    <a:p>
                      <a:pPr marL="0" marR="0" lvl="0" indent="0" algn="l" rtl="0">
                        <a:lnSpc>
                          <a:spcPct val="100000"/>
                        </a:lnSpc>
                        <a:spcBef>
                          <a:spcPts val="0"/>
                        </a:spcBef>
                        <a:spcAft>
                          <a:spcPts val="0"/>
                        </a:spcAft>
                        <a:buNone/>
                      </a:pPr>
                      <a:r>
                        <a:rPr lang="en-GB" sz="1600" u="none" strike="noStrike" cap="none"/>
                        <a:t>Adaptable Innovator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4"/>
                  </a:ext>
                </a:extLst>
              </a:tr>
              <a:tr h="392600">
                <a:tc>
                  <a:txBody>
                    <a:bodyPr/>
                    <a:lstStyle/>
                    <a:p>
                      <a:pPr marL="0" marR="0" lvl="0" indent="0" algn="l" rtl="0">
                        <a:lnSpc>
                          <a:spcPct val="100000"/>
                        </a:lnSpc>
                        <a:spcBef>
                          <a:spcPts val="0"/>
                        </a:spcBef>
                        <a:spcAft>
                          <a:spcPts val="0"/>
                        </a:spcAft>
                        <a:buNone/>
                      </a:pPr>
                      <a:r>
                        <a:rPr lang="en-GB" sz="1600" u="none" strike="noStrike" cap="none"/>
                        <a:t>Critical Thinker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5"/>
                  </a:ext>
                </a:extLst>
              </a:tr>
              <a:tr h="355700">
                <a:tc>
                  <a:txBody>
                    <a:bodyPr/>
                    <a:lstStyle/>
                    <a:p>
                      <a:pPr marL="0" marR="0" lvl="0" indent="0" algn="l" rtl="0">
                        <a:lnSpc>
                          <a:spcPct val="100000"/>
                        </a:lnSpc>
                        <a:spcBef>
                          <a:spcPts val="0"/>
                        </a:spcBef>
                        <a:spcAft>
                          <a:spcPts val="0"/>
                        </a:spcAft>
                        <a:buNone/>
                      </a:pPr>
                      <a:r>
                        <a:rPr lang="en-GB" sz="1600" u="none" strike="noStrike" cap="none"/>
                        <a:t>Forward Thinker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6"/>
                  </a:ext>
                </a:extLst>
              </a:tr>
              <a:tr h="355700">
                <a:tc>
                  <a:txBody>
                    <a:bodyPr/>
                    <a:lstStyle/>
                    <a:p>
                      <a:pPr marL="0" marR="0" lvl="0" indent="0" algn="l" rtl="0">
                        <a:lnSpc>
                          <a:spcPct val="100000"/>
                        </a:lnSpc>
                        <a:spcBef>
                          <a:spcPts val="0"/>
                        </a:spcBef>
                        <a:spcAft>
                          <a:spcPts val="0"/>
                        </a:spcAft>
                        <a:buNone/>
                      </a:pPr>
                      <a:r>
                        <a:rPr lang="en-GB" sz="1600" u="none" strike="noStrike" cap="none"/>
                        <a:t>Ethical Leader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7"/>
                  </a:ext>
                </a:extLst>
              </a:tr>
              <a:tr h="355700">
                <a:tc>
                  <a:txBody>
                    <a:bodyPr/>
                    <a:lstStyle/>
                    <a:p>
                      <a:pPr marL="0" marR="0" lvl="0" indent="0" algn="l" rtl="0">
                        <a:lnSpc>
                          <a:spcPct val="100000"/>
                        </a:lnSpc>
                        <a:spcBef>
                          <a:spcPts val="0"/>
                        </a:spcBef>
                        <a:spcAft>
                          <a:spcPts val="0"/>
                        </a:spcAft>
                        <a:buNone/>
                      </a:pPr>
                      <a:r>
                        <a:rPr lang="en-GB" sz="1600" u="none" strike="noStrike" cap="none"/>
                        <a:t>Responsible self-starter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8"/>
                  </a:ext>
                </a:extLst>
              </a:tr>
              <a:tr h="355700">
                <a:tc>
                  <a:txBody>
                    <a:bodyPr/>
                    <a:lstStyle/>
                    <a:p>
                      <a:pPr marL="0" marR="0" lvl="0" indent="0" algn="l" rtl="0">
                        <a:lnSpc>
                          <a:spcPct val="100000"/>
                        </a:lnSpc>
                        <a:spcBef>
                          <a:spcPts val="0"/>
                        </a:spcBef>
                        <a:spcAft>
                          <a:spcPts val="0"/>
                        </a:spcAft>
                        <a:buNone/>
                      </a:pPr>
                      <a:r>
                        <a:rPr lang="en-GB" sz="1600" u="none" strike="noStrike" cap="none"/>
                        <a:t>Compassionate resilient</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9"/>
                  </a:ext>
                </a:extLst>
              </a:tr>
              <a:tr h="355700">
                <a:tc>
                  <a:txBody>
                    <a:bodyPr/>
                    <a:lstStyle/>
                    <a:p>
                      <a:pPr marL="0" marR="0" lvl="0" indent="0" algn="l" rtl="0">
                        <a:lnSpc>
                          <a:spcPct val="100000"/>
                        </a:lnSpc>
                        <a:spcBef>
                          <a:spcPts val="0"/>
                        </a:spcBef>
                        <a:spcAft>
                          <a:spcPts val="0"/>
                        </a:spcAft>
                        <a:buNone/>
                      </a:pPr>
                      <a:r>
                        <a:rPr lang="en-GB" sz="1600" u="none" strike="noStrike" cap="none"/>
                        <a:t>Digitally Resourceful</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dirty="0"/>
                    </a:p>
                  </a:txBody>
                  <a:tcPr marL="91450" marR="91450" marT="45725" marB="45725"/>
                </a:tc>
                <a:extLst>
                  <a:ext uri="{0D108BD9-81ED-4DB2-BD59-A6C34878D82A}">
                    <a16:rowId xmlns:a16="http://schemas.microsoft.com/office/drawing/2014/main" val="10010"/>
                  </a:ext>
                </a:extLst>
              </a:tr>
            </a:tbl>
          </a:graphicData>
        </a:graphic>
      </p:graphicFrame>
      <p:pic>
        <p:nvPicPr>
          <p:cNvPr id="168" name="Google Shape;168;p21"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70" name="Google Shape;170;p21">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74"/>
        <p:cNvGrpSpPr/>
        <p:nvPr/>
      </p:nvGrpSpPr>
      <p:grpSpPr>
        <a:xfrm>
          <a:off x="0" y="0"/>
          <a:ext cx="0" cy="0"/>
          <a:chOff x="0" y="0"/>
          <a:chExt cx="0" cy="0"/>
        </a:xfrm>
      </p:grpSpPr>
      <p:sp>
        <p:nvSpPr>
          <p:cNvPr id="177" name="Google Shape;177;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Creativity</a:t>
            </a:r>
            <a:endParaRPr b="1">
              <a:latin typeface="Arial"/>
              <a:ea typeface="Arial"/>
              <a:cs typeface="Arial"/>
              <a:sym typeface="Arial"/>
            </a:endParaRPr>
          </a:p>
        </p:txBody>
      </p:sp>
      <p:sp>
        <p:nvSpPr>
          <p:cNvPr id="179" name="Google Shape;179;p22"/>
          <p:cNvSpPr/>
          <p:nvPr/>
        </p:nvSpPr>
        <p:spPr>
          <a:xfrm>
            <a:off x="457200" y="1596912"/>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CREATIVITY</a:t>
            </a:r>
            <a:endParaRPr/>
          </a:p>
        </p:txBody>
      </p:sp>
      <p:sp>
        <p:nvSpPr>
          <p:cNvPr id="178" name="Google Shape;178;p22"/>
          <p:cNvSpPr txBox="1">
            <a:spLocks noGrp="1"/>
          </p:cNvSpPr>
          <p:nvPr>
            <p:ph type="body" idx="2"/>
          </p:nvPr>
        </p:nvSpPr>
        <p:spPr>
          <a:xfrm>
            <a:off x="3402775" y="1596903"/>
            <a:ext cx="4895100" cy="3398100"/>
          </a:xfrm>
          <a:prstGeom prst="rect">
            <a:avLst/>
          </a:prstGeom>
          <a:noFill/>
          <a:ln>
            <a:noFill/>
          </a:ln>
        </p:spPr>
        <p:txBody>
          <a:bodyPr spcFirstLastPara="1" wrap="square" lIns="91425" tIns="45700" rIns="91425" bIns="45700" anchor="t" anchorCtr="0">
            <a:normAutofit fontScale="92500" lnSpcReduction="20000"/>
          </a:bodyPr>
          <a:lstStyle/>
          <a:p>
            <a:pPr marL="457200" lvl="0" indent="-368300" algn="l" rtl="0">
              <a:lnSpc>
                <a:spcPct val="100000"/>
              </a:lnSpc>
              <a:spcBef>
                <a:spcPts val="560"/>
              </a:spcBef>
              <a:spcAft>
                <a:spcPts val="0"/>
              </a:spcAft>
              <a:buSzPts val="2200"/>
              <a:buChar char="•"/>
            </a:pPr>
            <a:r>
              <a:rPr lang="en-GB" sz="2200" i="0" dirty="0">
                <a:solidFill>
                  <a:srgbClr val="3C3C3C"/>
                </a:solidFill>
                <a:latin typeface="Arial"/>
                <a:ea typeface="Arial"/>
                <a:cs typeface="Arial"/>
                <a:sym typeface="Arial"/>
              </a:rPr>
              <a:t>My students are encouraged to explore and experiment, through opportunities for active learning and problem-based learning. </a:t>
            </a:r>
            <a:endParaRPr sz="2200" i="0" dirty="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dirty="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dirty="0">
                <a:solidFill>
                  <a:srgbClr val="3C3C3C"/>
                </a:solidFill>
                <a:latin typeface="Arial"/>
                <a:ea typeface="Arial"/>
                <a:cs typeface="Arial"/>
                <a:sym typeface="Arial"/>
              </a:rPr>
              <a:t>My students are enabled to express their learning through authentic assessments.</a:t>
            </a:r>
            <a:endParaRPr sz="2200" dirty="0">
              <a:latin typeface="Arial"/>
              <a:ea typeface="Arial"/>
              <a:cs typeface="Arial"/>
              <a:sym typeface="Arial"/>
            </a:endParaRPr>
          </a:p>
          <a:p>
            <a:pPr marL="50800" lvl="0" indent="0" algn="l" rtl="0">
              <a:lnSpc>
                <a:spcPct val="100000"/>
              </a:lnSpc>
              <a:spcBef>
                <a:spcPts val="1385"/>
              </a:spcBef>
              <a:spcAft>
                <a:spcPts val="0"/>
              </a:spcAft>
              <a:buSzPts val="3027"/>
              <a:buNone/>
            </a:pPr>
            <a:br>
              <a:rPr lang="en-GB" dirty="0"/>
            </a:br>
            <a:endParaRPr dirty="0"/>
          </a:p>
        </p:txBody>
      </p:sp>
      <p:pic>
        <p:nvPicPr>
          <p:cNvPr id="180" name="Google Shape;180;p22"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81" name="Google Shape;181;p22">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DFBAB3-3CF7-40A7-A1E0-2A0402158FC1}">
  <ds:schemaRefs>
    <ds:schemaRef ds:uri="http://purl.org/dc/elements/1.1/"/>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670e9a06-2558-4476-a465-8b2886ca3e74"/>
    <ds:schemaRef ds:uri="http://schemas.microsoft.com/office/infopath/2007/PartnerControls"/>
    <ds:schemaRef ds:uri="80d6cebe-6bc5-4fc1-8743-43be78958a5c"/>
    <ds:schemaRef ds:uri="http://purl.org/dc/dcmitype/"/>
  </ds:schemaRefs>
</ds:datastoreItem>
</file>

<file path=customXml/itemProps2.xml><?xml version="1.0" encoding="utf-8"?>
<ds:datastoreItem xmlns:ds="http://schemas.openxmlformats.org/officeDocument/2006/customXml" ds:itemID="{46CAD09A-1CC2-4997-9E0D-EB5B0947A996}">
  <ds:schemaRefs>
    <ds:schemaRef ds:uri="http://schemas.microsoft.com/sharepoint/v3/contenttype/forms"/>
  </ds:schemaRefs>
</ds:datastoreItem>
</file>

<file path=customXml/itemProps3.xml><?xml version="1.0" encoding="utf-8"?>
<ds:datastoreItem xmlns:ds="http://schemas.openxmlformats.org/officeDocument/2006/customXml" ds:itemID="{B4921111-C634-46CB-A518-F2872877D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TotalTime>
  <Words>2545</Words>
  <Application>Microsoft Office PowerPoint</Application>
  <PresentationFormat>On-screen Show (4:3)</PresentationFormat>
  <Paragraphs>222</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CPD3 Education Design Principles &amp; Graduate Attributes  </vt:lpstr>
      <vt:lpstr>Learning Outcomes</vt:lpstr>
      <vt:lpstr>Content</vt:lpstr>
      <vt:lpstr>Education Design Principles</vt:lpstr>
      <vt:lpstr>Make it yours (1)</vt:lpstr>
      <vt:lpstr>Make it yours (2)</vt:lpstr>
      <vt:lpstr>Connectivity</vt:lpstr>
      <vt:lpstr>Graduate Attributes</vt:lpstr>
      <vt:lpstr>Creativity</vt:lpstr>
      <vt:lpstr>Sustainability</vt:lpstr>
      <vt:lpstr>Curiosity Driven Pedagogies (1)</vt:lpstr>
      <vt:lpstr>Make it yours (3)</vt:lpstr>
      <vt:lpstr>Digital Fluency</vt:lpstr>
      <vt:lpstr>Student Profile</vt:lpstr>
      <vt:lpstr>Inclusive Learning</vt:lpstr>
      <vt:lpstr>Collaborative Learning</vt:lpstr>
      <vt:lpstr>Curiosity Driven Pedagogies (2)</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Lorna Lewis</cp:lastModifiedBy>
  <cp:revision>2</cp:revision>
  <dcterms:modified xsi:type="dcterms:W3CDTF">2025-01-27T09:58:46Z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2025-01-22T17:33:56Z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600cabe3-bb3b-4d7e-b5ed-3288cca2c94c</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